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0" r:id="rId1"/>
  </p:sldMasterIdLst>
  <p:sldIdLst>
    <p:sldId id="256" r:id="rId2"/>
    <p:sldId id="270" r:id="rId3"/>
    <p:sldId id="300" r:id="rId4"/>
    <p:sldId id="301" r:id="rId5"/>
    <p:sldId id="302" r:id="rId6"/>
    <p:sldId id="303" r:id="rId7"/>
    <p:sldId id="304" r:id="rId8"/>
    <p:sldId id="307" r:id="rId9"/>
    <p:sldId id="309" r:id="rId10"/>
    <p:sldId id="310" r:id="rId11"/>
    <p:sldId id="312" r:id="rId12"/>
    <p:sldId id="313" r:id="rId13"/>
    <p:sldId id="330" r:id="rId14"/>
    <p:sldId id="331" r:id="rId15"/>
    <p:sldId id="314" r:id="rId16"/>
    <p:sldId id="315" r:id="rId17"/>
    <p:sldId id="333" r:id="rId18"/>
    <p:sldId id="334" r:id="rId19"/>
    <p:sldId id="332" r:id="rId20"/>
    <p:sldId id="321" r:id="rId21"/>
    <p:sldId id="322" r:id="rId22"/>
    <p:sldId id="325" r:id="rId23"/>
    <p:sldId id="326" r:id="rId24"/>
    <p:sldId id="294" r:id="rId25"/>
    <p:sldId id="295" r:id="rId26"/>
    <p:sldId id="335" r:id="rId27"/>
    <p:sldId id="336" r:id="rId28"/>
    <p:sldId id="337" r:id="rId29"/>
    <p:sldId id="338" r:id="rId30"/>
    <p:sldId id="339" r:id="rId31"/>
    <p:sldId id="340" r:id="rId32"/>
    <p:sldId id="341" r:id="rId33"/>
    <p:sldId id="298" r:id="rId34"/>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7" autoAdjust="0"/>
    <p:restoredTop sz="94660"/>
  </p:normalViewPr>
  <p:slideViewPr>
    <p:cSldViewPr snapToGrid="0">
      <p:cViewPr varScale="1">
        <p:scale>
          <a:sx n="115" d="100"/>
          <a:sy n="115" d="100"/>
        </p:scale>
        <p:origin x="456"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61BEF0D-F0BB-DE4B-95CE-6DB70DBA9567}" type="datetimeFigureOut">
              <a:rPr lang="en-US" smtClean="0"/>
              <a:pPr/>
              <a:t>3/3/2023</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7F1E4F-1CFF-5643-939E-217C01CD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61BEF0D-F0BB-DE4B-95CE-6DB70DBA9567}" type="datetimeFigureOut">
              <a:rPr lang="en-US" smtClean="0"/>
              <a:pPr/>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61BEF0D-F0BB-DE4B-95CE-6DB70DBA9567}" type="datetimeFigureOut">
              <a:rPr lang="en-US" smtClean="0"/>
              <a:pPr/>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2647F38-B617-4D2F-AE0A-013F0C4D2C57}" type="datetimeFigureOut">
              <a:rPr lang="en-US" smtClean="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7799C9-84D9-46D2-A11E-BCF8A720529D}" type="slidenum">
              <a:rPr lang="en-US" smtClean="0"/>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5BFA754-D5C3-4E66-96A6-867B257F58DC}" type="datetimeFigureOut">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61BEF0D-F0BB-DE4B-95CE-6DB70DBA9567}" type="datetimeFigureOut">
              <a:rPr lang="en-US" smtClean="0"/>
              <a:pPr/>
              <a:t>3/3/2023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smtClean="0"/>
              <a:pPr/>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B61BEF0D-F0BB-DE4B-95CE-6DB70DBA9567}" type="datetimeFigureOut">
              <a:rPr lang="en-US" smtClean="0"/>
              <a:pPr/>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61BEF0D-F0BB-DE4B-95CE-6DB70DBA9567}" type="datetimeFigureOut">
              <a:rPr lang="en-US" smtClean="0"/>
              <a:pPr/>
              <a:t>3/3/2023</a:t>
            </a:fld>
            <a:endParaRPr lang="en-US" dirty="0"/>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7F1E4F-1CFF-5643-939E-217C01CDF565}" type="slidenum">
              <a:rPr lang="en-US" smtClean="0"/>
              <a:pPr/>
              <a:t>‹#›</a:t>
            </a:fld>
            <a:endParaRPr lang="en-US" dirty="0"/>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B61BEF0D-F0BB-DE4B-95CE-6DB70DBA9567}" type="datetimeFigureOut">
              <a:rPr lang="en-US" smtClean="0"/>
              <a:pPr/>
              <a:t>3/3/2023</a:t>
            </a:fld>
            <a:endParaRPr lang="en-US" dirty="0"/>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legislatie.just.ro/Public/DetaliiDocumentAfis/265227" TargetMode="External"/><Relationship Id="rId2" Type="http://schemas.openxmlformats.org/officeDocument/2006/relationships/hyperlink" Target="https://legislatie.just.ro/Public/DetaliiDocumentAfis/26522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legislatie.just.ro/Public/DetaliiDocumentAfis/265227" TargetMode="External"/><Relationship Id="rId2" Type="http://schemas.openxmlformats.org/officeDocument/2006/relationships/hyperlink" Target="https://legislatie.just.ro/Public/DetaliiDocumentAfis/265226"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055078"/>
            <a:ext cx="10363200" cy="1629507"/>
          </a:xfrm>
        </p:spPr>
        <p:txBody>
          <a:bodyPr>
            <a:normAutofit/>
          </a:bodyPr>
          <a:lstStyle/>
          <a:p>
            <a:pPr algn="ctr"/>
            <a:r>
              <a:rPr lang="en-GB" sz="8000" b="1" dirty="0">
                <a:solidFill>
                  <a:srgbClr val="0070C0"/>
                </a:solidFill>
                <a:latin typeface="Cambria" panose="02040503050406030204" pitchFamily="18" charset="0"/>
                <a:cs typeface="Times New Roman" panose="02020603050405020304" pitchFamily="18" charset="0"/>
              </a:rPr>
              <a:t>ADMITEREA</a:t>
            </a:r>
            <a:endParaRPr lang="en-US" sz="8000" b="1" dirty="0">
              <a:solidFill>
                <a:srgbClr val="0070C0"/>
              </a:solidFill>
              <a:latin typeface="Cambria" panose="02040503050406030204" pitchFamily="18" charset="0"/>
              <a:cs typeface="Times New Roman" panose="02020603050405020304" pitchFamily="18" charset="0"/>
            </a:endParaRPr>
          </a:p>
        </p:txBody>
      </p:sp>
      <p:sp>
        <p:nvSpPr>
          <p:cNvPr id="3" name="Subtitle 2"/>
          <p:cNvSpPr>
            <a:spLocks noGrp="1"/>
          </p:cNvSpPr>
          <p:nvPr>
            <p:ph type="subTitle" idx="1"/>
          </p:nvPr>
        </p:nvSpPr>
        <p:spPr>
          <a:xfrm>
            <a:off x="914400" y="2754923"/>
            <a:ext cx="10363200" cy="2056388"/>
          </a:xfrm>
        </p:spPr>
        <p:txBody>
          <a:bodyPr>
            <a:noAutofit/>
          </a:bodyPr>
          <a:lstStyle/>
          <a:p>
            <a:pPr algn="ctr"/>
            <a:r>
              <a:rPr lang="en-GB" sz="6600" b="1" dirty="0">
                <a:solidFill>
                  <a:schemeClr val="bg2">
                    <a:lumMod val="50000"/>
                  </a:schemeClr>
                </a:solidFill>
                <a:latin typeface="Cambria" panose="02040503050406030204" pitchFamily="18" charset="0"/>
              </a:rPr>
              <a:t>AN </a:t>
            </a:r>
            <a:r>
              <a:rPr lang="ro-RO" sz="6600" b="1" dirty="0">
                <a:solidFill>
                  <a:schemeClr val="bg2">
                    <a:lumMod val="50000"/>
                  </a:schemeClr>
                </a:solidFill>
                <a:latin typeface="Cambria" panose="02040503050406030204" pitchFamily="18" charset="0"/>
              </a:rPr>
              <a:t>Ş</a:t>
            </a:r>
            <a:r>
              <a:rPr lang="en-GB" sz="6600" b="1" dirty="0">
                <a:solidFill>
                  <a:schemeClr val="bg2">
                    <a:lumMod val="50000"/>
                  </a:schemeClr>
                </a:solidFill>
                <a:latin typeface="Cambria" panose="02040503050406030204" pitchFamily="18" charset="0"/>
              </a:rPr>
              <a:t>COLAR</a:t>
            </a:r>
            <a:r>
              <a:rPr lang="ro-RO" sz="6600" b="1" dirty="0">
                <a:solidFill>
                  <a:schemeClr val="bg2">
                    <a:lumMod val="50000"/>
                  </a:schemeClr>
                </a:solidFill>
                <a:latin typeface="Cambria" panose="02040503050406030204" pitchFamily="18" charset="0"/>
              </a:rPr>
              <a:t> </a:t>
            </a:r>
            <a:r>
              <a:rPr lang="en-GB" sz="6600" b="1" dirty="0">
                <a:solidFill>
                  <a:schemeClr val="bg2">
                    <a:lumMod val="50000"/>
                  </a:schemeClr>
                </a:solidFill>
                <a:latin typeface="Cambria" panose="02040503050406030204" pitchFamily="18" charset="0"/>
              </a:rPr>
              <a:t> </a:t>
            </a:r>
            <a:r>
              <a:rPr lang="ro-RO" sz="6600" b="1" dirty="0">
                <a:solidFill>
                  <a:schemeClr val="bg2">
                    <a:lumMod val="50000"/>
                  </a:schemeClr>
                </a:solidFill>
                <a:latin typeface="Cambria" panose="02040503050406030204" pitchFamily="18" charset="0"/>
              </a:rPr>
              <a:t>202</a:t>
            </a:r>
            <a:r>
              <a:rPr lang="en-US" sz="6600" b="1" dirty="0">
                <a:solidFill>
                  <a:schemeClr val="bg2">
                    <a:lumMod val="50000"/>
                  </a:schemeClr>
                </a:solidFill>
                <a:latin typeface="Cambria" panose="02040503050406030204" pitchFamily="18" charset="0"/>
              </a:rPr>
              <a:t>3</a:t>
            </a:r>
            <a:r>
              <a:rPr lang="ro-RO" sz="6600" b="1" dirty="0">
                <a:solidFill>
                  <a:schemeClr val="bg2">
                    <a:lumMod val="50000"/>
                  </a:schemeClr>
                </a:solidFill>
                <a:latin typeface="Cambria" panose="02040503050406030204" pitchFamily="18" charset="0"/>
              </a:rPr>
              <a:t>-202</a:t>
            </a:r>
            <a:r>
              <a:rPr lang="en-US" sz="6600" b="1" dirty="0">
                <a:solidFill>
                  <a:schemeClr val="bg2">
                    <a:lumMod val="50000"/>
                  </a:schemeClr>
                </a:solidFill>
                <a:latin typeface="Cambria" panose="02040503050406030204" pitchFamily="18" charset="0"/>
              </a:rPr>
              <a:t>4</a:t>
            </a:r>
          </a:p>
        </p:txBody>
      </p:sp>
    </p:spTree>
    <p:extLst>
      <p:ext uri="{BB962C8B-B14F-4D97-AF65-F5344CB8AC3E}">
        <p14:creationId xmlns:p14="http://schemas.microsoft.com/office/powerpoint/2010/main" val="2692592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1" y="1078523"/>
            <a:ext cx="9601196" cy="5122985"/>
          </a:xfrm>
        </p:spPr>
        <p:txBody>
          <a:bodyPr>
            <a:normAutofit fontScale="92500"/>
          </a:bodyPr>
          <a:lstStyle/>
          <a:p>
            <a:pPr marL="0" indent="0">
              <a:buNone/>
            </a:pPr>
            <a:r>
              <a:rPr lang="ro-RO" sz="2000" b="1" dirty="0">
                <a:solidFill>
                  <a:schemeClr val="bg2">
                    <a:lumMod val="50000"/>
                  </a:schemeClr>
                </a:solidFill>
                <a:latin typeface="Cambria" panose="02040503050406030204" pitchFamily="18" charset="0"/>
              </a:rPr>
              <a:t>ETAPA I</a:t>
            </a:r>
          </a:p>
          <a:p>
            <a:pPr algn="just">
              <a:buFont typeface="Arial" panose="020B0604020202020204" pitchFamily="34" charset="0"/>
              <a:buChar char="•"/>
            </a:pPr>
            <a:r>
              <a:rPr lang="en-US" sz="1800" b="1" dirty="0">
                <a:latin typeface="Cambria" panose="02040503050406030204" pitchFamily="18" charset="0"/>
              </a:rPr>
              <a:t>10 – 11 </a:t>
            </a:r>
            <a:r>
              <a:rPr lang="en-US" sz="1800" b="1" dirty="0" err="1">
                <a:latin typeface="Cambria" panose="02040503050406030204" pitchFamily="18" charset="0"/>
              </a:rPr>
              <a:t>iulie</a:t>
            </a:r>
            <a:r>
              <a:rPr lang="en-US" sz="1800" b="1" dirty="0">
                <a:latin typeface="Cambria" panose="02040503050406030204" pitchFamily="18" charset="0"/>
              </a:rPr>
              <a:t> 2023</a:t>
            </a:r>
            <a:r>
              <a:rPr lang="ro-RO" sz="1800" b="1" dirty="0">
                <a:latin typeface="Cambria" panose="02040503050406030204" pitchFamily="18" charset="0"/>
              </a:rPr>
              <a:t>– </a:t>
            </a:r>
            <a:r>
              <a:rPr lang="vi-VN" sz="1800" dirty="0">
                <a:latin typeface="Cambria" panose="02040503050406030204" pitchFamily="18" charset="0"/>
              </a:rPr>
              <a:t>Completarea opțiunilor în fișele de înscriere de către candidații care solicită înscrierea pe locurile distinct alocate candidaților cu CES în unitățile de învățământ de masă și de către părinții acestora, asistați de diriginții claselor a VIII-a, la unitatea de învățământ. Introducerea în baza de date computerizată a datelor din fișele de înscriere, verificarea de către părinți și candidați a corectitudinii datelor din fișa listată de calculator, corectarea eventualelor greșeli în baza de date computerizată și listarea fișelor corectate din calculator</a:t>
            </a:r>
            <a:endParaRPr lang="ro-RO" sz="1800" dirty="0">
              <a:latin typeface="Cambria" panose="02040503050406030204" pitchFamily="18" charset="0"/>
            </a:endParaRPr>
          </a:p>
          <a:p>
            <a:pPr marL="109728" indent="0" algn="just">
              <a:buNone/>
            </a:pPr>
            <a:r>
              <a:rPr lang="vi-VN" sz="1800" b="1" dirty="0">
                <a:latin typeface="Cambria" panose="02040503050406030204" pitchFamily="18" charset="0"/>
              </a:rPr>
              <a:t>NOTĂ: </a:t>
            </a:r>
            <a:r>
              <a:rPr lang="vi-VN" sz="1800" i="1" dirty="0">
                <a:latin typeface="Cambria" panose="02040503050406030204" pitchFamily="18" charset="0"/>
              </a:rPr>
              <a:t>Orice fișă depusă după această dată nu va mai fi luată în considerare. Orice opțiune greșită poate conduce la o repartizare nedorită!</a:t>
            </a:r>
            <a:endParaRPr lang="ro-RO" sz="1800" i="1" dirty="0">
              <a:latin typeface="Cambria" panose="02040503050406030204" pitchFamily="18" charset="0"/>
            </a:endParaRPr>
          </a:p>
          <a:p>
            <a:pPr algn="just">
              <a:buFont typeface="Arial" panose="020B0604020202020204" pitchFamily="34" charset="0"/>
              <a:buChar char="•"/>
            </a:pPr>
            <a:r>
              <a:rPr lang="en-US" sz="1800" b="1" dirty="0">
                <a:latin typeface="Cambria" panose="02040503050406030204" pitchFamily="18" charset="0"/>
              </a:rPr>
              <a:t>13</a:t>
            </a:r>
            <a:r>
              <a:rPr lang="ro-RO" sz="1800" b="1" dirty="0">
                <a:latin typeface="Cambria" panose="02040503050406030204" pitchFamily="18" charset="0"/>
              </a:rPr>
              <a:t> iulie 2023- </a:t>
            </a:r>
            <a:r>
              <a:rPr lang="vi-VN" sz="1800" dirty="0">
                <a:latin typeface="Cambria" panose="02040503050406030204" pitchFamily="18" charset="0"/>
              </a:rPr>
              <a:t>Repartizarea candidaților pe locurile distinct alocate candidaților cu CES în unitățile de învățământ de masă</a:t>
            </a:r>
            <a:r>
              <a:rPr lang="ro-RO" sz="1800" dirty="0">
                <a:latin typeface="Cambria" panose="02040503050406030204" pitchFamily="18" charset="0"/>
              </a:rPr>
              <a:t>,</a:t>
            </a:r>
            <a:r>
              <a:rPr lang="vi-VN" sz="1800" dirty="0">
                <a:latin typeface="Cambria" panose="02040503050406030204" pitchFamily="18" charset="0"/>
              </a:rPr>
              <a:t> </a:t>
            </a:r>
            <a:r>
              <a:rPr lang="ro-RO" sz="1800" dirty="0">
                <a:latin typeface="Cambria" panose="02040503050406030204" pitchFamily="18" charset="0"/>
              </a:rPr>
              <a:t>care</a:t>
            </a:r>
            <a:r>
              <a:rPr lang="vi-VN" sz="1800" dirty="0">
                <a:latin typeface="Cambria" panose="02040503050406030204" pitchFamily="18" charset="0"/>
              </a:rPr>
              <a:t> se face computerizat într-o sesiune distinctă, în ordinea descrescătoare a mediei de admitere și pe baza opțiunilor completate în fișa de înscriere. </a:t>
            </a:r>
            <a:endParaRPr lang="ro-RO" sz="1800" dirty="0">
              <a:latin typeface="Cambria" panose="02040503050406030204" pitchFamily="18" charset="0"/>
            </a:endParaRPr>
          </a:p>
          <a:p>
            <a:pPr marL="0" indent="0" algn="just">
              <a:buNone/>
            </a:pPr>
            <a:r>
              <a:rPr lang="vi-VN" sz="1800" dirty="0">
                <a:latin typeface="Cambria" panose="02040503050406030204" pitchFamily="18" charset="0"/>
              </a:rPr>
              <a:t>NOTĂ: </a:t>
            </a:r>
            <a:r>
              <a:rPr lang="vi-VN" sz="1800" i="1" dirty="0">
                <a:latin typeface="Cambria" panose="02040503050406030204" pitchFamily="18" charset="0"/>
              </a:rPr>
              <a:t>Candidații nerepartizați pe locurile distinct alocate candidaților cu CES, precum și cei care au fost repartizați dar care solicită, în scris, renunțarea la locul pe care au fost repartizați, pot solicita și primi o nouă fișă de înscriere pentru a putea participa la prima etapă de repartizare computerizată și admitere în învățământul liceal de stat pentru candidații din seria curentă, precum și pentru cei din seriile anterioare care nu împlinesc 18 ani până la data începerii cursurilor anului școlar 202</a:t>
            </a:r>
            <a:r>
              <a:rPr lang="en-US" sz="1800" i="1" dirty="0">
                <a:latin typeface="Cambria" panose="02040503050406030204" pitchFamily="18" charset="0"/>
              </a:rPr>
              <a:t>3</a:t>
            </a:r>
            <a:r>
              <a:rPr lang="vi-VN" sz="1800" i="1" dirty="0">
                <a:latin typeface="Cambria" panose="02040503050406030204" pitchFamily="18" charset="0"/>
              </a:rPr>
              <a:t>-202</a:t>
            </a:r>
            <a:r>
              <a:rPr lang="en-US" sz="1800" i="1" dirty="0">
                <a:latin typeface="Cambria" panose="02040503050406030204" pitchFamily="18" charset="0"/>
              </a:rPr>
              <a:t>4</a:t>
            </a:r>
            <a:endParaRPr lang="ro-RO" sz="1800" i="1" dirty="0">
              <a:latin typeface="Cambria" panose="02040503050406030204" pitchFamily="18" charset="0"/>
            </a:endParaRPr>
          </a:p>
          <a:p>
            <a:pPr marL="285750" indent="-285750" algn="just">
              <a:buFont typeface="Arial" panose="020B0604020202020204" pitchFamily="34" charset="0"/>
              <a:buChar char="•"/>
            </a:pPr>
            <a:endParaRPr lang="en-US" sz="1600" b="1" dirty="0">
              <a:latin typeface="Cambria" panose="02040503050406030204" pitchFamily="18" charset="0"/>
            </a:endParaRPr>
          </a:p>
        </p:txBody>
      </p:sp>
      <p:sp>
        <p:nvSpPr>
          <p:cNvPr id="2" name="Title 1"/>
          <p:cNvSpPr>
            <a:spLocks noGrp="1"/>
          </p:cNvSpPr>
          <p:nvPr>
            <p:ph type="title"/>
          </p:nvPr>
        </p:nvSpPr>
        <p:spPr>
          <a:xfrm>
            <a:off x="1295402" y="281354"/>
            <a:ext cx="9601196" cy="902677"/>
          </a:xfrm>
        </p:spPr>
        <p:txBody>
          <a:bodyPr>
            <a:normAutofit fontScale="90000"/>
          </a:bodyPr>
          <a:lstStyle/>
          <a:p>
            <a:pPr algn="ctr"/>
            <a:r>
              <a:rPr lang="vi-VN" sz="2800" b="1" dirty="0">
                <a:latin typeface="Cambria" panose="02040503050406030204" pitchFamily="18" charset="0"/>
              </a:rPr>
              <a:t>Admiterea candidaților pe locurile distinct alocate candidaților cu CES în unitățile de învățământ de masă </a:t>
            </a:r>
            <a:endParaRPr lang="en-US" sz="2800" dirty="0"/>
          </a:p>
        </p:txBody>
      </p:sp>
    </p:spTree>
    <p:extLst>
      <p:ext uri="{BB962C8B-B14F-4D97-AF65-F5344CB8AC3E}">
        <p14:creationId xmlns:p14="http://schemas.microsoft.com/office/powerpoint/2010/main" val="3229512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109728" indent="0" algn="just">
              <a:buNone/>
            </a:pPr>
            <a:r>
              <a:rPr lang="ro-RO" b="1" u="sng" dirty="0">
                <a:solidFill>
                  <a:schemeClr val="accent2">
                    <a:lumMod val="60000"/>
                    <a:lumOff val="40000"/>
                  </a:schemeClr>
                </a:solidFill>
                <a:latin typeface="Cambria" panose="02040503050406030204" pitchFamily="18" charset="0"/>
              </a:rPr>
              <a:t>0</a:t>
            </a:r>
            <a:r>
              <a:rPr lang="en-US" b="1" u="sng" dirty="0">
                <a:solidFill>
                  <a:schemeClr val="accent2">
                    <a:lumMod val="60000"/>
                    <a:lumOff val="40000"/>
                  </a:schemeClr>
                </a:solidFill>
                <a:latin typeface="Cambria" panose="02040503050406030204" pitchFamily="18" charset="0"/>
              </a:rPr>
              <a:t>6 - 07 </a:t>
            </a:r>
            <a:r>
              <a:rPr lang="en-US" b="1" u="sng" dirty="0" err="1">
                <a:solidFill>
                  <a:schemeClr val="accent2">
                    <a:lumMod val="60000"/>
                    <a:lumOff val="40000"/>
                  </a:schemeClr>
                </a:solidFill>
                <a:latin typeface="Cambria" panose="02040503050406030204" pitchFamily="18" charset="0"/>
              </a:rPr>
              <a:t>iulie</a:t>
            </a:r>
            <a:r>
              <a:rPr lang="en-US" b="1" u="sng" dirty="0">
                <a:solidFill>
                  <a:schemeClr val="accent2">
                    <a:lumMod val="60000"/>
                    <a:lumOff val="40000"/>
                  </a:schemeClr>
                </a:solidFill>
                <a:latin typeface="Cambria" panose="02040503050406030204" pitchFamily="18" charset="0"/>
              </a:rPr>
              <a:t> 2023 </a:t>
            </a:r>
            <a:r>
              <a:rPr lang="ro-RO" b="1" u="sng" dirty="0">
                <a:solidFill>
                  <a:schemeClr val="accent2">
                    <a:lumMod val="60000"/>
                    <a:lumOff val="40000"/>
                  </a:schemeClr>
                </a:solidFill>
                <a:latin typeface="Cambria" panose="02040503050406030204" pitchFamily="18" charset="0"/>
              </a:rPr>
              <a:t>și 10 – 17 iulie 2023</a:t>
            </a:r>
            <a:r>
              <a:rPr lang="en-US" b="1" u="sng" dirty="0">
                <a:solidFill>
                  <a:schemeClr val="accent2">
                    <a:lumMod val="60000"/>
                    <a:lumOff val="40000"/>
                  </a:schemeClr>
                </a:solidFill>
                <a:latin typeface="Cambria" panose="02040503050406030204" pitchFamily="18" charset="0"/>
              </a:rPr>
              <a:t> </a:t>
            </a:r>
            <a:endParaRPr lang="ro-RO" b="1" u="sng" dirty="0">
              <a:solidFill>
                <a:schemeClr val="accent2">
                  <a:lumMod val="60000"/>
                  <a:lumOff val="40000"/>
                </a:schemeClr>
              </a:solidFill>
              <a:latin typeface="Cambria" panose="02040503050406030204" pitchFamily="18" charset="0"/>
            </a:endParaRPr>
          </a:p>
          <a:p>
            <a:pPr marL="109728" indent="0" algn="just">
              <a:buNone/>
            </a:pPr>
            <a:r>
              <a:rPr lang="ro-RO" b="1" u="sng" dirty="0">
                <a:latin typeface="Cambria" panose="02040503050406030204" pitchFamily="18" charset="0"/>
              </a:rPr>
              <a:t>0</a:t>
            </a:r>
            <a:r>
              <a:rPr lang="en-US" b="1" u="sng" dirty="0">
                <a:latin typeface="Cambria" panose="02040503050406030204" pitchFamily="18" charset="0"/>
              </a:rPr>
              <a:t>6 - 07 </a:t>
            </a:r>
            <a:r>
              <a:rPr lang="en-US" b="1" u="sng" dirty="0" err="1">
                <a:latin typeface="Cambria" panose="02040503050406030204" pitchFamily="18" charset="0"/>
              </a:rPr>
              <a:t>iulie</a:t>
            </a:r>
            <a:r>
              <a:rPr lang="en-US" b="1" u="sng" dirty="0">
                <a:latin typeface="Cambria" panose="02040503050406030204" pitchFamily="18" charset="0"/>
              </a:rPr>
              <a:t> 2023 </a:t>
            </a:r>
            <a:r>
              <a:rPr lang="ro-RO" b="1" u="sng" dirty="0">
                <a:latin typeface="Cambria" panose="02040503050406030204" pitchFamily="18" charset="0"/>
              </a:rPr>
              <a:t> și 10 – 14 iulie 2023</a:t>
            </a:r>
            <a:r>
              <a:rPr lang="en-US" b="1" u="sng" dirty="0">
                <a:latin typeface="Cambria" panose="02040503050406030204" pitchFamily="18" charset="0"/>
              </a:rPr>
              <a:t> </a:t>
            </a:r>
            <a:endParaRPr lang="ro-RO" b="1" u="sng" dirty="0">
              <a:latin typeface="Cambria" panose="02040503050406030204" pitchFamily="18" charset="0"/>
            </a:endParaRPr>
          </a:p>
          <a:p>
            <a:pPr algn="just">
              <a:buFont typeface="Arial" panose="020B0604020202020204" pitchFamily="34" charset="0"/>
              <a:buChar char="•"/>
            </a:pPr>
            <a:r>
              <a:rPr lang="vi-VN" dirty="0">
                <a:latin typeface="Cambria" panose="02040503050406030204" pitchFamily="18" charset="0"/>
              </a:rPr>
              <a:t>Completarea opțiunilor în fișele de înscriere de către absolvenții clasei</a:t>
            </a:r>
            <a:r>
              <a:rPr lang="ro-RO" dirty="0">
                <a:latin typeface="Cambria" panose="02040503050406030204" pitchFamily="18" charset="0"/>
              </a:rPr>
              <a:t> </a:t>
            </a:r>
            <a:r>
              <a:rPr lang="vi-VN" dirty="0">
                <a:latin typeface="Cambria" panose="02040503050406030204" pitchFamily="18" charset="0"/>
              </a:rPr>
              <a:t>a VIII-a și de către părinții acestora, asistați de diriginții claselor a VIII-a</a:t>
            </a:r>
            <a:r>
              <a:rPr lang="ro-RO" dirty="0">
                <a:latin typeface="Cambria" panose="02040503050406030204" pitchFamily="18" charset="0"/>
              </a:rPr>
              <a:t>.</a:t>
            </a:r>
            <a:endParaRPr lang="vi-VN" dirty="0">
              <a:latin typeface="Cambria" panose="02040503050406030204" pitchFamily="18" charset="0"/>
            </a:endParaRPr>
          </a:p>
          <a:p>
            <a:pPr marL="109728" indent="0" algn="just">
              <a:buNone/>
            </a:pPr>
            <a:r>
              <a:rPr lang="it-IT" b="1" dirty="0">
                <a:latin typeface="Cambria" panose="02040503050406030204" pitchFamily="18" charset="0"/>
              </a:rPr>
              <a:t>Orice opțiune greșită poate conduce la o repartizare nedorită!</a:t>
            </a:r>
            <a:endParaRPr lang="ro-RO" b="1" dirty="0">
              <a:latin typeface="Cambria" panose="02040503050406030204" pitchFamily="18" charset="0"/>
            </a:endParaRPr>
          </a:p>
          <a:p>
            <a:pPr marL="109728" indent="0" algn="just">
              <a:buNone/>
            </a:pPr>
            <a:r>
              <a:rPr lang="ro-RO" b="1" dirty="0">
                <a:latin typeface="Cambria" panose="02040503050406030204" pitchFamily="18" charset="0"/>
              </a:rPr>
              <a:t>Numărul redus de opțiuni completate poate conduce la </a:t>
            </a:r>
            <a:r>
              <a:rPr lang="ro-RO" b="1" dirty="0" err="1">
                <a:latin typeface="Cambria" panose="02040503050406030204" pitchFamily="18" charset="0"/>
              </a:rPr>
              <a:t>nerepartizare</a:t>
            </a:r>
            <a:r>
              <a:rPr lang="ro-RO" b="1" dirty="0">
                <a:latin typeface="Cambria" panose="02040503050406030204" pitchFamily="18" charset="0"/>
              </a:rPr>
              <a:t> computerizată a candidatului!</a:t>
            </a:r>
            <a:endParaRPr lang="it-IT" b="1" dirty="0">
              <a:latin typeface="Cambria" panose="02040503050406030204" pitchFamily="18" charset="0"/>
            </a:endParaRPr>
          </a:p>
          <a:p>
            <a:pPr algn="just">
              <a:buFont typeface="Arial" panose="020B0604020202020204" pitchFamily="34" charset="0"/>
              <a:buChar char="•"/>
            </a:pPr>
            <a:r>
              <a:rPr lang="vi-VN" dirty="0">
                <a:latin typeface="Cambria" panose="02040503050406030204" pitchFamily="18" charset="0"/>
              </a:rPr>
              <a:t>Completarea fișelor de înscriere de către absolvenții clasei a VIII-a care</a:t>
            </a:r>
            <a:r>
              <a:rPr lang="ro-RO" dirty="0">
                <a:latin typeface="Cambria" panose="02040503050406030204" pitchFamily="18" charset="0"/>
              </a:rPr>
              <a:t> </a:t>
            </a:r>
            <a:r>
              <a:rPr lang="vi-VN" dirty="0">
                <a:latin typeface="Cambria" panose="02040503050406030204" pitchFamily="18" charset="0"/>
              </a:rPr>
              <a:t>doresc să participe la admitere în alt județ și depunerea/transmiterea</a:t>
            </a:r>
            <a:r>
              <a:rPr lang="ro-RO" dirty="0">
                <a:latin typeface="Cambria" panose="02040503050406030204" pitchFamily="18" charset="0"/>
              </a:rPr>
              <a:t> </a:t>
            </a:r>
            <a:r>
              <a:rPr lang="vi-VN" dirty="0">
                <a:latin typeface="Cambria" panose="02040503050406030204" pitchFamily="18" charset="0"/>
              </a:rPr>
              <a:t>fișelor, conform procedurii stabilite de Comisia națională de admitere</a:t>
            </a:r>
          </a:p>
          <a:p>
            <a:pPr marL="109728" indent="0" algn="just">
              <a:buNone/>
            </a:pPr>
            <a:r>
              <a:rPr lang="en-US" b="1" i="1" dirty="0">
                <a:latin typeface="Cambria" panose="02040503050406030204" pitchFamily="18" charset="0"/>
              </a:rPr>
              <a:t>NOTĂ: </a:t>
            </a:r>
            <a:endParaRPr lang="ro-RO" b="1" i="1" dirty="0">
              <a:latin typeface="Cambria" panose="02040503050406030204" pitchFamily="18" charset="0"/>
            </a:endParaRPr>
          </a:p>
          <a:p>
            <a:pPr algn="just">
              <a:buFont typeface="Arial" panose="020B0604020202020204" pitchFamily="34" charset="0"/>
              <a:buChar char="•"/>
            </a:pPr>
            <a:r>
              <a:rPr lang="ro-RO" dirty="0">
                <a:latin typeface="Cambria" panose="02040503050406030204" pitchFamily="18" charset="0"/>
              </a:rPr>
              <a:t>1)</a:t>
            </a:r>
            <a:r>
              <a:rPr lang="en-US" i="1" dirty="0" err="1">
                <a:latin typeface="Cambria" panose="02040503050406030204" pitchFamily="18" charset="0"/>
              </a:rPr>
              <a:t>Candidații</a:t>
            </a:r>
            <a:r>
              <a:rPr lang="en-US" i="1" dirty="0">
                <a:latin typeface="Cambria" panose="02040503050406030204" pitchFamily="18" charset="0"/>
              </a:rPr>
              <a:t> </a:t>
            </a:r>
            <a:r>
              <a:rPr lang="en-US" i="1" dirty="0" err="1">
                <a:latin typeface="Cambria" panose="02040503050406030204" pitchFamily="18" charset="0"/>
              </a:rPr>
              <a:t>nerepartizați</a:t>
            </a:r>
            <a:r>
              <a:rPr lang="en-US" i="1" dirty="0">
                <a:latin typeface="Cambria" panose="02040503050406030204" pitchFamily="18" charset="0"/>
              </a:rPr>
              <a:t> </a:t>
            </a:r>
            <a:r>
              <a:rPr lang="en-US" i="1" dirty="0" err="1">
                <a:latin typeface="Cambria" panose="02040503050406030204" pitchFamily="18" charset="0"/>
              </a:rPr>
              <a:t>pe</a:t>
            </a:r>
            <a:r>
              <a:rPr lang="en-US" i="1" dirty="0">
                <a:latin typeface="Cambria" panose="02040503050406030204" pitchFamily="18" charset="0"/>
              </a:rPr>
              <a:t> </a:t>
            </a:r>
            <a:r>
              <a:rPr lang="en-US" i="1" dirty="0" err="1">
                <a:latin typeface="Cambria" panose="02040503050406030204" pitchFamily="18" charset="0"/>
              </a:rPr>
              <a:t>locurile</a:t>
            </a:r>
            <a:r>
              <a:rPr lang="en-US" i="1" dirty="0">
                <a:latin typeface="Cambria" panose="02040503050406030204" pitchFamily="18" charset="0"/>
              </a:rPr>
              <a:t> </a:t>
            </a:r>
            <a:r>
              <a:rPr lang="en-US" i="1" dirty="0" err="1">
                <a:latin typeface="Cambria" panose="02040503050406030204" pitchFamily="18" charset="0"/>
              </a:rPr>
              <a:t>speciale</a:t>
            </a:r>
            <a:r>
              <a:rPr lang="en-US" i="1" dirty="0">
                <a:latin typeface="Cambria" panose="02040503050406030204" pitchFamily="18" charset="0"/>
              </a:rPr>
              <a:t> </a:t>
            </a:r>
            <a:r>
              <a:rPr lang="en-US" i="1" dirty="0" err="1">
                <a:latin typeface="Cambria" panose="02040503050406030204" pitchFamily="18" charset="0"/>
              </a:rPr>
              <a:t>pentru</a:t>
            </a:r>
            <a:r>
              <a:rPr lang="en-US" i="1" dirty="0">
                <a:latin typeface="Cambria" panose="02040503050406030204" pitchFamily="18" charset="0"/>
              </a:rPr>
              <a:t> </a:t>
            </a:r>
            <a:r>
              <a:rPr lang="en-US" i="1" dirty="0" err="1">
                <a:latin typeface="Cambria" panose="02040503050406030204" pitchFamily="18" charset="0"/>
              </a:rPr>
              <a:t>rromi</a:t>
            </a:r>
            <a:r>
              <a:rPr lang="en-US" i="1" dirty="0">
                <a:latin typeface="Cambria" panose="02040503050406030204" pitchFamily="18" charset="0"/>
              </a:rPr>
              <a:t> </a:t>
            </a:r>
            <a:r>
              <a:rPr lang="en-US" i="1" dirty="0" err="1">
                <a:latin typeface="Cambria" panose="02040503050406030204" pitchFamily="18" charset="0"/>
              </a:rPr>
              <a:t>și</a:t>
            </a:r>
            <a:r>
              <a:rPr lang="en-US" i="1" dirty="0">
                <a:latin typeface="Cambria" panose="02040503050406030204" pitchFamily="18" charset="0"/>
              </a:rPr>
              <a:t> </a:t>
            </a:r>
            <a:r>
              <a:rPr lang="en-US" i="1" dirty="0" err="1">
                <a:latin typeface="Cambria" panose="02040503050406030204" pitchFamily="18" charset="0"/>
              </a:rPr>
              <a:t>candidații</a:t>
            </a:r>
            <a:r>
              <a:rPr lang="ro-RO" i="1" dirty="0">
                <a:latin typeface="Cambria" panose="02040503050406030204" pitchFamily="18" charset="0"/>
              </a:rPr>
              <a:t> </a:t>
            </a:r>
            <a:r>
              <a:rPr lang="vi-VN" i="1" dirty="0">
                <a:latin typeface="Cambria" panose="02040503050406030204" pitchFamily="18" charset="0"/>
              </a:rPr>
              <a:t>nerepartizați pe locurile distinct alocate în unitățile de învățământ de masă</a:t>
            </a:r>
            <a:r>
              <a:rPr lang="ro-RO" i="1" dirty="0">
                <a:latin typeface="Cambria" panose="02040503050406030204" pitchFamily="18" charset="0"/>
              </a:rPr>
              <a:t> </a:t>
            </a:r>
            <a:r>
              <a:rPr lang="vi-VN" i="1" dirty="0">
                <a:latin typeface="Cambria" panose="02040503050406030204" pitchFamily="18" charset="0"/>
              </a:rPr>
              <a:t>candidaților cu CES, precum și cei care au fost repartizați dar care solicită, în scris,</a:t>
            </a:r>
            <a:r>
              <a:rPr lang="ro-RO" i="1" dirty="0">
                <a:latin typeface="Cambria" panose="02040503050406030204" pitchFamily="18" charset="0"/>
              </a:rPr>
              <a:t> </a:t>
            </a:r>
            <a:r>
              <a:rPr lang="vi-VN" i="1" dirty="0">
                <a:latin typeface="Cambria" panose="02040503050406030204" pitchFamily="18" charset="0"/>
              </a:rPr>
              <a:t>renunțarea la locul pe care au fost repartizați, care doresc să participe la prima</a:t>
            </a:r>
            <a:r>
              <a:rPr lang="ro-RO" i="1" dirty="0">
                <a:latin typeface="Cambria" panose="02040503050406030204" pitchFamily="18" charset="0"/>
              </a:rPr>
              <a:t> </a:t>
            </a:r>
            <a:r>
              <a:rPr lang="vi-VN" i="1" dirty="0">
                <a:latin typeface="Cambria" panose="02040503050406030204" pitchFamily="18" charset="0"/>
              </a:rPr>
              <a:t>etapă de repartizare computerizată și admitere în învățământul liceal de stat</a:t>
            </a:r>
            <a:r>
              <a:rPr lang="ro-RO" i="1" dirty="0">
                <a:latin typeface="Cambria" panose="02040503050406030204" pitchFamily="18" charset="0"/>
              </a:rPr>
              <a:t> </a:t>
            </a:r>
            <a:r>
              <a:rPr lang="vi-VN" i="1" dirty="0">
                <a:latin typeface="Cambria" panose="02040503050406030204" pitchFamily="18" charset="0"/>
              </a:rPr>
              <a:t>pentru candidații din seria curentă, precum și pentru cei din seriile anterioare care</a:t>
            </a:r>
            <a:r>
              <a:rPr lang="ro-RO" i="1" dirty="0">
                <a:latin typeface="Cambria" panose="02040503050406030204" pitchFamily="18" charset="0"/>
              </a:rPr>
              <a:t> </a:t>
            </a:r>
            <a:r>
              <a:rPr lang="vi-VN" i="1" dirty="0">
                <a:latin typeface="Cambria" panose="02040503050406030204" pitchFamily="18" charset="0"/>
              </a:rPr>
              <a:t>nu împlinesc 18 ani până la data începerii cursurilor anului școlar 202</a:t>
            </a:r>
            <a:r>
              <a:rPr lang="ro-RO" i="1" dirty="0">
                <a:latin typeface="Cambria" panose="02040503050406030204" pitchFamily="18" charset="0"/>
              </a:rPr>
              <a:t>3</a:t>
            </a:r>
            <a:r>
              <a:rPr lang="vi-VN" i="1" dirty="0">
                <a:latin typeface="Cambria" panose="02040503050406030204" pitchFamily="18" charset="0"/>
              </a:rPr>
              <a:t>-202</a:t>
            </a:r>
            <a:r>
              <a:rPr lang="ro-RO" i="1" dirty="0">
                <a:latin typeface="Cambria" panose="02040503050406030204" pitchFamily="18" charset="0"/>
              </a:rPr>
              <a:t>4</a:t>
            </a:r>
            <a:r>
              <a:rPr lang="vi-VN" i="1" dirty="0">
                <a:latin typeface="Cambria" panose="02040503050406030204" pitchFamily="18" charset="0"/>
              </a:rPr>
              <a:t>,</a:t>
            </a:r>
            <a:r>
              <a:rPr lang="ro-RO" i="1" dirty="0">
                <a:latin typeface="Cambria" panose="02040503050406030204" pitchFamily="18" charset="0"/>
              </a:rPr>
              <a:t> </a:t>
            </a:r>
            <a:r>
              <a:rPr lang="vi-VN" i="1" dirty="0">
                <a:latin typeface="Cambria" panose="02040503050406030204" pitchFamily="18" charset="0"/>
              </a:rPr>
              <a:t>completează opțiunile în perioada </a:t>
            </a:r>
            <a:r>
              <a:rPr lang="ro-RO" b="1" i="1" dirty="0">
                <a:latin typeface="Cambria" panose="02040503050406030204" pitchFamily="18" charset="0"/>
              </a:rPr>
              <a:t>14</a:t>
            </a:r>
            <a:r>
              <a:rPr lang="vi-VN" b="1" i="1" dirty="0">
                <a:latin typeface="Cambria" panose="02040503050406030204" pitchFamily="18" charset="0"/>
              </a:rPr>
              <a:t> – 1</a:t>
            </a:r>
            <a:r>
              <a:rPr lang="ro-RO" b="1" i="1" dirty="0">
                <a:latin typeface="Cambria" panose="02040503050406030204" pitchFamily="18" charset="0"/>
              </a:rPr>
              <a:t>7</a:t>
            </a:r>
            <a:r>
              <a:rPr lang="vi-VN" b="1" i="1" dirty="0">
                <a:latin typeface="Cambria" panose="02040503050406030204" pitchFamily="18" charset="0"/>
              </a:rPr>
              <a:t> iulie 202</a:t>
            </a:r>
            <a:r>
              <a:rPr lang="ro-RO" b="1" i="1" dirty="0">
                <a:latin typeface="Cambria" panose="02040503050406030204" pitchFamily="18" charset="0"/>
              </a:rPr>
              <a:t>2.</a:t>
            </a:r>
          </a:p>
          <a:p>
            <a:pPr algn="just">
              <a:buFont typeface="Arial" panose="020B0604020202020204" pitchFamily="34" charset="0"/>
              <a:buChar char="•"/>
            </a:pPr>
            <a:r>
              <a:rPr lang="ro-RO" i="1" dirty="0"/>
              <a:t>2</a:t>
            </a:r>
            <a:r>
              <a:rPr lang="ro-RO" i="1" dirty="0">
                <a:latin typeface="Cambria" panose="02040503050406030204" pitchFamily="18" charset="0"/>
              </a:rPr>
              <a:t>) Candidații, care au participat la prima etapă de admitere în învățământul profesional și dual și care nu au fost admiși, completează opțiunile în perioada în fișele de </a:t>
            </a:r>
            <a:r>
              <a:rPr lang="ro-RO" i="1" dirty="0" err="1">
                <a:latin typeface="Cambria" panose="02040503050406030204" pitchFamily="18" charset="0"/>
              </a:rPr>
              <a:t>ânscriere</a:t>
            </a:r>
            <a:r>
              <a:rPr lang="ro-RO" i="1" dirty="0">
                <a:latin typeface="Cambria" panose="02040503050406030204" pitchFamily="18" charset="0"/>
              </a:rPr>
              <a:t> în perioada </a:t>
            </a:r>
            <a:r>
              <a:rPr lang="ro-RO" b="1" i="1" dirty="0">
                <a:latin typeface="Cambria" panose="02040503050406030204" pitchFamily="18" charset="0"/>
              </a:rPr>
              <a:t>15 – 16 iulie 2023.</a:t>
            </a:r>
            <a:endParaRPr lang="en-US" b="1" i="1" dirty="0">
              <a:latin typeface="Cambria" panose="02040503050406030204" pitchFamily="18" charset="0"/>
            </a:endParaRPr>
          </a:p>
        </p:txBody>
      </p:sp>
      <p:sp>
        <p:nvSpPr>
          <p:cNvPr id="3" name="Title 2"/>
          <p:cNvSpPr>
            <a:spLocks noGrp="1"/>
          </p:cNvSpPr>
          <p:nvPr>
            <p:ph type="title"/>
          </p:nvPr>
        </p:nvSpPr>
        <p:spPr/>
        <p:txBody>
          <a:bodyPr>
            <a:noAutofit/>
          </a:bodyPr>
          <a:lstStyle/>
          <a:p>
            <a:pPr algn="ctr"/>
            <a:r>
              <a:rPr lang="vi-VN" sz="2000" dirty="0">
                <a:latin typeface="Cambria" panose="02040503050406030204" pitchFamily="18" charset="0"/>
              </a:rPr>
              <a:t>ETAP</a:t>
            </a:r>
            <a:r>
              <a:rPr lang="ro-RO" sz="2000" dirty="0">
                <a:latin typeface="Cambria" panose="02040503050406030204" pitchFamily="18" charset="0"/>
              </a:rPr>
              <a:t>A</a:t>
            </a:r>
            <a:r>
              <a:rPr lang="vi-VN" sz="2000" dirty="0">
                <a:latin typeface="Cambria" panose="02040503050406030204" pitchFamily="18" charset="0"/>
              </a:rPr>
              <a:t> de repartizare computerizată și admitere în învățământul liceal de stat pentru</a:t>
            </a:r>
            <a:br>
              <a:rPr lang="vi-VN" sz="2000" dirty="0">
                <a:latin typeface="Cambria" panose="02040503050406030204" pitchFamily="18" charset="0"/>
              </a:rPr>
            </a:br>
            <a:r>
              <a:rPr lang="vi-VN" sz="2000" dirty="0">
                <a:latin typeface="Cambria" panose="02040503050406030204" pitchFamily="18" charset="0"/>
              </a:rPr>
              <a:t>candidații din seria curentă, precum și pentru cei din seriile anterioare care nu împlinesc 18 ani</a:t>
            </a:r>
            <a:r>
              <a:rPr lang="ro-RO" sz="2000" dirty="0">
                <a:latin typeface="Cambria" panose="02040503050406030204" pitchFamily="18" charset="0"/>
              </a:rPr>
              <a:t> </a:t>
            </a:r>
            <a:r>
              <a:rPr lang="vi-VN" sz="2000" dirty="0">
                <a:latin typeface="Cambria" panose="02040503050406030204" pitchFamily="18" charset="0"/>
              </a:rPr>
              <a:t>până la data începerii cursurilor anului școlar 202</a:t>
            </a:r>
            <a:r>
              <a:rPr lang="en-US" sz="2000" dirty="0">
                <a:latin typeface="Cambria" panose="02040503050406030204" pitchFamily="18" charset="0"/>
              </a:rPr>
              <a:t>3</a:t>
            </a:r>
            <a:r>
              <a:rPr lang="vi-VN" sz="2000" dirty="0">
                <a:latin typeface="Cambria" panose="02040503050406030204" pitchFamily="18" charset="0"/>
              </a:rPr>
              <a:t>-202</a:t>
            </a:r>
            <a:r>
              <a:rPr lang="en-US" sz="2000" dirty="0">
                <a:latin typeface="Cambria" panose="02040503050406030204" pitchFamily="18" charset="0"/>
              </a:rPr>
              <a:t>4</a:t>
            </a:r>
          </a:p>
        </p:txBody>
      </p:sp>
    </p:spTree>
    <p:extLst>
      <p:ext uri="{BB962C8B-B14F-4D97-AF65-F5344CB8AC3E}">
        <p14:creationId xmlns:p14="http://schemas.microsoft.com/office/powerpoint/2010/main" val="348993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160585"/>
            <a:ext cx="10972800" cy="5486400"/>
          </a:xfrm>
        </p:spPr>
        <p:txBody>
          <a:bodyPr>
            <a:noAutofit/>
          </a:bodyPr>
          <a:lstStyle/>
          <a:p>
            <a:pPr marL="109728" indent="0">
              <a:buNone/>
            </a:pPr>
            <a:r>
              <a:rPr lang="ro-RO" sz="2400" b="1" u="sng" dirty="0">
                <a:latin typeface="Cambria" panose="02040503050406030204" pitchFamily="18" charset="0"/>
              </a:rPr>
              <a:t>06</a:t>
            </a:r>
            <a:r>
              <a:rPr lang="en-US" sz="2400" b="1" u="sng" dirty="0">
                <a:latin typeface="Cambria" panose="02040503050406030204" pitchFamily="18" charset="0"/>
              </a:rPr>
              <a:t> - </a:t>
            </a:r>
            <a:r>
              <a:rPr lang="ro-RO" sz="2400" b="1" u="sng" dirty="0">
                <a:latin typeface="Cambria" panose="02040503050406030204" pitchFamily="18" charset="0"/>
              </a:rPr>
              <a:t>07</a:t>
            </a:r>
            <a:r>
              <a:rPr lang="en-US" sz="2400" b="1" u="sng" dirty="0">
                <a:latin typeface="Cambria" panose="02040503050406030204" pitchFamily="18" charset="0"/>
              </a:rPr>
              <a:t> </a:t>
            </a:r>
            <a:r>
              <a:rPr lang="en-US" sz="2400" b="1" u="sng" dirty="0" err="1">
                <a:latin typeface="Cambria" panose="02040503050406030204" pitchFamily="18" charset="0"/>
              </a:rPr>
              <a:t>iulie</a:t>
            </a:r>
            <a:r>
              <a:rPr lang="en-US" sz="2400" b="1" u="sng" dirty="0">
                <a:latin typeface="Cambria" panose="02040503050406030204" pitchFamily="18" charset="0"/>
              </a:rPr>
              <a:t> 202</a:t>
            </a:r>
            <a:r>
              <a:rPr lang="ro-RO" sz="2400" b="1" u="sng" dirty="0">
                <a:latin typeface="Cambria" panose="02040503050406030204" pitchFamily="18" charset="0"/>
              </a:rPr>
              <a:t>3 și 10 - 14 iulie 2023</a:t>
            </a:r>
          </a:p>
          <a:p>
            <a:pPr algn="just">
              <a:buFont typeface="Arial" panose="020B0604020202020204" pitchFamily="34" charset="0"/>
              <a:buChar char="•"/>
            </a:pPr>
            <a:r>
              <a:rPr lang="vi-VN" sz="2400" dirty="0">
                <a:latin typeface="Cambria" panose="02040503050406030204" pitchFamily="18" charset="0"/>
              </a:rPr>
              <a:t>Introducerea în baza de date computerizată (în aplicația informatică</a:t>
            </a:r>
            <a:r>
              <a:rPr lang="ro-RO" sz="2400" dirty="0">
                <a:latin typeface="Cambria" panose="02040503050406030204" pitchFamily="18" charset="0"/>
              </a:rPr>
              <a:t> </a:t>
            </a:r>
            <a:r>
              <a:rPr lang="vi-VN" sz="2400" dirty="0">
                <a:latin typeface="Cambria" panose="02040503050406030204" pitchFamily="18" charset="0"/>
              </a:rPr>
              <a:t>centralizată) a datelor din fișele de înscriere</a:t>
            </a:r>
            <a:endParaRPr lang="ro-RO" sz="2400" dirty="0">
              <a:latin typeface="Cambria" panose="02040503050406030204" pitchFamily="18" charset="0"/>
            </a:endParaRPr>
          </a:p>
          <a:p>
            <a:pPr algn="just">
              <a:buFont typeface="Arial" panose="020B0604020202020204" pitchFamily="34" charset="0"/>
              <a:buChar char="•"/>
            </a:pPr>
            <a:r>
              <a:rPr lang="vi-VN" sz="2400" dirty="0">
                <a:latin typeface="Cambria" panose="02040503050406030204" pitchFamily="18" charset="0"/>
              </a:rPr>
              <a:t>Verificarea de către părinți și candidați a corectitudinii datelor din fișa</a:t>
            </a:r>
            <a:r>
              <a:rPr lang="ro-RO" sz="2400" dirty="0">
                <a:latin typeface="Cambria" panose="02040503050406030204" pitchFamily="18" charset="0"/>
              </a:rPr>
              <a:t> </a:t>
            </a:r>
            <a:r>
              <a:rPr lang="vi-VN" sz="2400" dirty="0">
                <a:latin typeface="Cambria" panose="02040503050406030204" pitchFamily="18" charset="0"/>
              </a:rPr>
              <a:t>listată de calculator, corectarea eventualelor greșeli în baza de date</a:t>
            </a:r>
            <a:r>
              <a:rPr lang="ro-RO" sz="2400" dirty="0">
                <a:latin typeface="Cambria" panose="02040503050406030204" pitchFamily="18" charset="0"/>
              </a:rPr>
              <a:t> </a:t>
            </a:r>
            <a:r>
              <a:rPr lang="vi-VN" sz="2400" dirty="0">
                <a:latin typeface="Cambria" panose="02040503050406030204" pitchFamily="18" charset="0"/>
              </a:rPr>
              <a:t>computerizată și listarea fișelor corectate din calculator, operațiuni ce se</a:t>
            </a:r>
            <a:r>
              <a:rPr lang="ro-RO" sz="2400" dirty="0">
                <a:latin typeface="Cambria" panose="02040503050406030204" pitchFamily="18" charset="0"/>
              </a:rPr>
              <a:t> </a:t>
            </a:r>
            <a:r>
              <a:rPr lang="pt-BR" sz="2400" dirty="0">
                <a:latin typeface="Cambria" panose="02040503050406030204" pitchFamily="18" charset="0"/>
              </a:rPr>
              <a:t>vor realiza utilizând aplicația informatică centralizată</a:t>
            </a:r>
            <a:endParaRPr lang="ro-RO" sz="2400" dirty="0">
              <a:latin typeface="Cambria" panose="02040503050406030204" pitchFamily="18" charset="0"/>
            </a:endParaRPr>
          </a:p>
          <a:p>
            <a:pPr marL="109728" indent="0" algn="just">
              <a:buNone/>
            </a:pPr>
            <a:r>
              <a:rPr lang="ro-RO" sz="2400" b="1" u="sng" dirty="0">
                <a:latin typeface="Cambria" panose="02040503050406030204" pitchFamily="18" charset="0"/>
              </a:rPr>
              <a:t>19 iulie 2023</a:t>
            </a:r>
          </a:p>
          <a:p>
            <a:pPr algn="just">
              <a:buFont typeface="Arial" panose="020B0604020202020204" pitchFamily="34" charset="0"/>
              <a:buChar char="•"/>
            </a:pPr>
            <a:r>
              <a:rPr lang="vi-VN" sz="2400" u="sng" dirty="0">
                <a:latin typeface="Cambria" panose="02040503050406030204" pitchFamily="18" charset="0"/>
              </a:rPr>
              <a:t>Repartizarea computerizată în învățământul liceal de stat a absolvenților</a:t>
            </a:r>
            <a:r>
              <a:rPr lang="ro-RO" sz="2400" u="sng" dirty="0">
                <a:latin typeface="Cambria" panose="02040503050406030204" pitchFamily="18" charset="0"/>
              </a:rPr>
              <a:t> </a:t>
            </a:r>
            <a:r>
              <a:rPr lang="vi-VN" sz="2400" u="sng" dirty="0">
                <a:latin typeface="Cambria" panose="02040503050406030204" pitchFamily="18" charset="0"/>
              </a:rPr>
              <a:t>clasei a VIII-a care nu împlinesc 18 ani până la data începerii cursurilor</a:t>
            </a:r>
            <a:r>
              <a:rPr lang="ro-RO" sz="2400" u="sng" dirty="0">
                <a:latin typeface="Cambria" panose="02040503050406030204" pitchFamily="18" charset="0"/>
              </a:rPr>
              <a:t> </a:t>
            </a:r>
            <a:r>
              <a:rPr lang="en-US" sz="2400" u="sng" dirty="0" err="1">
                <a:latin typeface="Cambria" panose="02040503050406030204" pitchFamily="18" charset="0"/>
              </a:rPr>
              <a:t>anului</a:t>
            </a:r>
            <a:r>
              <a:rPr lang="en-US" sz="2400" u="sng" dirty="0">
                <a:latin typeface="Cambria" panose="02040503050406030204" pitchFamily="18" charset="0"/>
              </a:rPr>
              <a:t> </a:t>
            </a:r>
            <a:r>
              <a:rPr lang="en-US" sz="2400" u="sng" dirty="0" err="1">
                <a:latin typeface="Cambria" panose="02040503050406030204" pitchFamily="18" charset="0"/>
              </a:rPr>
              <a:t>școlar</a:t>
            </a:r>
            <a:r>
              <a:rPr lang="en-US" sz="2400" u="sng" dirty="0">
                <a:latin typeface="Cambria" panose="02040503050406030204" pitchFamily="18" charset="0"/>
              </a:rPr>
              <a:t> 2023– 202</a:t>
            </a:r>
            <a:r>
              <a:rPr lang="ro-RO" sz="2400" u="sng" dirty="0">
                <a:latin typeface="Cambria" panose="02040503050406030204" pitchFamily="18" charset="0"/>
              </a:rPr>
              <a:t>3</a:t>
            </a:r>
          </a:p>
          <a:p>
            <a:pPr marL="109728" indent="0" algn="just">
              <a:buNone/>
            </a:pPr>
            <a:r>
              <a:rPr lang="ro-RO" sz="2400" b="1" u="sng" dirty="0">
                <a:latin typeface="Cambria" panose="02040503050406030204" pitchFamily="18" charset="0"/>
              </a:rPr>
              <a:t>20 - 25 iulie 2023</a:t>
            </a:r>
          </a:p>
          <a:p>
            <a:pPr>
              <a:buFont typeface="Arial" panose="020B0604020202020204" pitchFamily="34" charset="0"/>
              <a:buChar char="•"/>
            </a:pPr>
            <a:r>
              <a:rPr lang="en-US" sz="2400" dirty="0" err="1">
                <a:latin typeface="Cambria" panose="02040503050406030204" pitchFamily="18" charset="0"/>
              </a:rPr>
              <a:t>Depunerea</a:t>
            </a:r>
            <a:r>
              <a:rPr lang="en-US" sz="2400" dirty="0">
                <a:latin typeface="Cambria" panose="02040503050406030204" pitchFamily="18" charset="0"/>
              </a:rPr>
              <a:t> </a:t>
            </a:r>
            <a:r>
              <a:rPr lang="en-US" sz="2400" dirty="0" err="1">
                <a:latin typeface="Cambria" panose="02040503050406030204" pitchFamily="18" charset="0"/>
              </a:rPr>
              <a:t>dosarelor</a:t>
            </a:r>
            <a:r>
              <a:rPr lang="en-US" sz="2400" dirty="0">
                <a:latin typeface="Cambria" panose="02040503050406030204" pitchFamily="18" charset="0"/>
              </a:rPr>
              <a:t> de </a:t>
            </a:r>
            <a:r>
              <a:rPr lang="en-US" sz="2400" dirty="0" err="1">
                <a:latin typeface="Cambria" panose="02040503050406030204" pitchFamily="18" charset="0"/>
              </a:rPr>
              <a:t>înscriere</a:t>
            </a:r>
            <a:r>
              <a:rPr lang="en-US" sz="2400" dirty="0">
                <a:latin typeface="Cambria" panose="02040503050406030204" pitchFamily="18" charset="0"/>
              </a:rPr>
              <a:t> la unit</a:t>
            </a:r>
            <a:r>
              <a:rPr lang="ro-RO" sz="2400" dirty="0">
                <a:latin typeface="Cambria" panose="02040503050406030204" pitchFamily="18" charset="0"/>
              </a:rPr>
              <a:t>ăţile de învăţământ </a:t>
            </a:r>
            <a:r>
              <a:rPr lang="en-US" sz="2400" dirty="0">
                <a:latin typeface="Cambria" panose="02040503050406030204" pitchFamily="18" charset="0"/>
              </a:rPr>
              <a:t>la care </a:t>
            </a:r>
            <a:r>
              <a:rPr lang="en-US" sz="2400" dirty="0" err="1">
                <a:latin typeface="Cambria" panose="02040503050406030204" pitchFamily="18" charset="0"/>
              </a:rPr>
              <a:t>candidații</a:t>
            </a:r>
            <a:r>
              <a:rPr lang="en-US" sz="2400" dirty="0">
                <a:latin typeface="Cambria" panose="02040503050406030204" pitchFamily="18" charset="0"/>
              </a:rPr>
              <a:t> au </a:t>
            </a:r>
            <a:r>
              <a:rPr lang="en-US" sz="2400" dirty="0" err="1">
                <a:latin typeface="Cambria" panose="02040503050406030204" pitchFamily="18" charset="0"/>
              </a:rPr>
              <a:t>fost</a:t>
            </a:r>
            <a:r>
              <a:rPr lang="ro-RO" sz="2400" dirty="0">
                <a:latin typeface="Cambria" panose="02040503050406030204" pitchFamily="18" charset="0"/>
              </a:rPr>
              <a:t> </a:t>
            </a:r>
            <a:r>
              <a:rPr lang="en-US" sz="2400" dirty="0" err="1">
                <a:latin typeface="Cambria" panose="02040503050406030204" pitchFamily="18" charset="0"/>
              </a:rPr>
              <a:t>repartizați</a:t>
            </a:r>
            <a:endParaRPr lang="en-US" sz="2400" dirty="0">
              <a:latin typeface="Cambria" panose="02040503050406030204" pitchFamily="18" charset="0"/>
            </a:endParaRPr>
          </a:p>
        </p:txBody>
      </p:sp>
      <p:sp>
        <p:nvSpPr>
          <p:cNvPr id="3" name="Title 2"/>
          <p:cNvSpPr>
            <a:spLocks noGrp="1"/>
          </p:cNvSpPr>
          <p:nvPr>
            <p:ph type="title"/>
          </p:nvPr>
        </p:nvSpPr>
        <p:spPr>
          <a:xfrm>
            <a:off x="609600" y="117232"/>
            <a:ext cx="10972800" cy="1137138"/>
          </a:xfrm>
        </p:spPr>
        <p:txBody>
          <a:bodyPr>
            <a:normAutofit/>
          </a:bodyPr>
          <a:lstStyle/>
          <a:p>
            <a:pPr algn="ctr"/>
            <a:r>
              <a:rPr lang="vi-VN" sz="2000" dirty="0">
                <a:latin typeface="Cambria" panose="02040503050406030204" pitchFamily="18" charset="0"/>
              </a:rPr>
              <a:t>ETAP</a:t>
            </a:r>
            <a:r>
              <a:rPr lang="ro-RO" sz="2000" dirty="0">
                <a:latin typeface="Cambria" panose="02040503050406030204" pitchFamily="18" charset="0"/>
              </a:rPr>
              <a:t>A</a:t>
            </a:r>
            <a:r>
              <a:rPr lang="vi-VN" sz="2000" dirty="0">
                <a:latin typeface="Cambria" panose="02040503050406030204" pitchFamily="18" charset="0"/>
              </a:rPr>
              <a:t> de repartizare computerizată și admitere în învățământul liceal de stat pentru</a:t>
            </a:r>
            <a:br>
              <a:rPr lang="vi-VN" sz="2000" dirty="0">
                <a:latin typeface="Cambria" panose="02040503050406030204" pitchFamily="18" charset="0"/>
              </a:rPr>
            </a:br>
            <a:r>
              <a:rPr lang="vi-VN" sz="2000" dirty="0">
                <a:latin typeface="Cambria" panose="02040503050406030204" pitchFamily="18" charset="0"/>
              </a:rPr>
              <a:t>candidații din seria curentă, precum și pentru cei din seriile anterioare care nu împlinesc 18 ani</a:t>
            </a:r>
            <a:r>
              <a:rPr lang="ro-RO" sz="2000" dirty="0">
                <a:latin typeface="Cambria" panose="02040503050406030204" pitchFamily="18" charset="0"/>
              </a:rPr>
              <a:t> </a:t>
            </a:r>
            <a:r>
              <a:rPr lang="vi-VN" sz="2000" dirty="0">
                <a:latin typeface="Cambria" panose="02040503050406030204" pitchFamily="18" charset="0"/>
              </a:rPr>
              <a:t>până la data începerii cursurilor anului școlar 202</a:t>
            </a:r>
            <a:r>
              <a:rPr lang="ro-RO" sz="2000" dirty="0">
                <a:latin typeface="Cambria" panose="02040503050406030204" pitchFamily="18" charset="0"/>
              </a:rPr>
              <a:t>2</a:t>
            </a:r>
            <a:r>
              <a:rPr lang="vi-VN" sz="2000" dirty="0">
                <a:latin typeface="Cambria" panose="02040503050406030204" pitchFamily="18" charset="0"/>
              </a:rPr>
              <a:t>-202</a:t>
            </a:r>
            <a:r>
              <a:rPr lang="ro-RO" sz="2000" dirty="0">
                <a:latin typeface="Cambria" panose="02040503050406030204" pitchFamily="18" charset="0"/>
              </a:rPr>
              <a:t>3</a:t>
            </a:r>
            <a:endParaRPr lang="en-US" sz="2000" dirty="0"/>
          </a:p>
        </p:txBody>
      </p:sp>
    </p:spTree>
    <p:extLst>
      <p:ext uri="{BB962C8B-B14F-4D97-AF65-F5344CB8AC3E}">
        <p14:creationId xmlns:p14="http://schemas.microsoft.com/office/powerpoint/2010/main" val="360070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ro-RO" b="1" u="sng" dirty="0">
                <a:latin typeface="Cambria" panose="02040503050406030204" pitchFamily="18" charset="0"/>
                <a:ea typeface="Cambria" panose="02040503050406030204" pitchFamily="18" charset="0"/>
              </a:rPr>
              <a:t>26 – 28 iulie 2022</a:t>
            </a:r>
          </a:p>
          <a:p>
            <a:pPr algn="just"/>
            <a:r>
              <a:rPr lang="en-US" dirty="0" err="1">
                <a:latin typeface="Cambria" panose="02040503050406030204" pitchFamily="18" charset="0"/>
                <a:ea typeface="Cambria" panose="02040503050406030204" pitchFamily="18" charset="0"/>
              </a:rPr>
              <a:t>Rezolvarea</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către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comisia</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admitere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județeană</a:t>
            </a:r>
            <a:r>
              <a:rPr lang="en-US" dirty="0">
                <a:latin typeface="Cambria" panose="02040503050406030204" pitchFamily="18" charset="0"/>
                <a:ea typeface="Cambria" panose="02040503050406030204" pitchFamily="18" charset="0"/>
              </a:rPr>
              <a:t>/a </a:t>
            </a:r>
            <a:r>
              <a:rPr lang="en-US" dirty="0" err="1">
                <a:latin typeface="Cambria" panose="02040503050406030204" pitchFamily="18" charset="0"/>
                <a:ea typeface="Cambria" panose="02040503050406030204" pitchFamily="18" charset="0"/>
              </a:rPr>
              <a:t>municipiului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București</a:t>
            </a:r>
            <a:r>
              <a:rPr lang="en-US" dirty="0">
                <a:latin typeface="Cambria" panose="02040503050406030204" pitchFamily="18" charset="0"/>
                <a:ea typeface="Cambria" panose="02040503050406030204" pitchFamily="18" charset="0"/>
              </a:rPr>
              <a:t>, a </a:t>
            </a:r>
            <a:r>
              <a:rPr lang="en-US" dirty="0" err="1">
                <a:latin typeface="Cambria" panose="02040503050406030204" pitchFamily="18" charset="0"/>
                <a:ea typeface="Cambria" panose="02040503050406030204" pitchFamily="18" charset="0"/>
              </a:rPr>
              <a:t>situațiilor</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speciale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apărute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după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etapa</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repartizare</a:t>
            </a:r>
            <a:r>
              <a:rPr lang="ro-RO"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computerizată</a:t>
            </a:r>
            <a:r>
              <a:rPr lang="ro-RO" dirty="0">
                <a:latin typeface="Cambria" panose="02040503050406030204" pitchFamily="18" charset="0"/>
                <a:ea typeface="Cambria" panose="02040503050406030204" pitchFamily="18" charset="0"/>
              </a:rPr>
              <a:t>.</a:t>
            </a:r>
          </a:p>
          <a:p>
            <a:pPr marL="109728" indent="0" algn="just">
              <a:buNone/>
            </a:pPr>
            <a:r>
              <a:rPr lang="ro-RO" b="1" u="sng" dirty="0">
                <a:latin typeface="Cambria" panose="02040503050406030204" pitchFamily="18" charset="0"/>
                <a:ea typeface="Cambria" panose="02040503050406030204" pitchFamily="18" charset="0"/>
              </a:rPr>
              <a:t>SITUAȚIILE SPECIALE</a:t>
            </a:r>
            <a:r>
              <a:rPr lang="ro-RO" dirty="0">
                <a:latin typeface="Cambria" panose="02040503050406030204" pitchFamily="18" charset="0"/>
                <a:ea typeface="Cambria" panose="02040503050406030204" pitchFamily="18" charset="0"/>
              </a:rPr>
              <a:t>, APĂRUTE DUPĂ REPARTIZAREA COMPUTERIZATĂ:</a:t>
            </a:r>
            <a:endParaRPr lang="en-US" dirty="0">
              <a:latin typeface="Cambria" panose="02040503050406030204" pitchFamily="18" charset="0"/>
              <a:ea typeface="Cambria" panose="02040503050406030204" pitchFamily="18" charset="0"/>
            </a:endParaRPr>
          </a:p>
          <a:p>
            <a:pPr lvl="0" algn="just"/>
            <a:r>
              <a:rPr lang="ro-RO" dirty="0">
                <a:latin typeface="Cambria" panose="02040503050406030204" pitchFamily="18" charset="0"/>
                <a:ea typeface="Cambria" panose="02040503050406030204" pitchFamily="18" charset="0"/>
              </a:rPr>
              <a:t>SITUAȚII </a:t>
            </a:r>
            <a:r>
              <a:rPr lang="ro-RO" b="1" u="sng" dirty="0">
                <a:latin typeface="Cambria" panose="02040503050406030204" pitchFamily="18" charset="0"/>
                <a:ea typeface="Cambria" panose="02040503050406030204" pitchFamily="18" charset="0"/>
              </a:rPr>
              <a:t>MEDICALE SPECIALE</a:t>
            </a:r>
            <a:r>
              <a:rPr lang="ro-RO" b="1" dirty="0">
                <a:latin typeface="Cambria" panose="02040503050406030204" pitchFamily="18" charset="0"/>
                <a:ea typeface="Cambria" panose="02040503050406030204" pitchFamily="18" charset="0"/>
              </a:rPr>
              <a:t>;</a:t>
            </a:r>
            <a:endParaRPr lang="en-US" dirty="0">
              <a:latin typeface="Cambria" panose="02040503050406030204" pitchFamily="18" charset="0"/>
              <a:ea typeface="Cambria" panose="02040503050406030204" pitchFamily="18" charset="0"/>
            </a:endParaRPr>
          </a:p>
          <a:p>
            <a:pPr lvl="0" algn="just"/>
            <a:r>
              <a:rPr lang="ro-RO" dirty="0">
                <a:latin typeface="Cambria" panose="02040503050406030204" pitchFamily="18" charset="0"/>
                <a:ea typeface="Cambria" panose="02040503050406030204" pitchFamily="18" charset="0"/>
              </a:rPr>
              <a:t>SCHIMBURI DE ELEVI;</a:t>
            </a:r>
            <a:endParaRPr lang="en-US" dirty="0">
              <a:latin typeface="Cambria" panose="02040503050406030204" pitchFamily="18" charset="0"/>
              <a:ea typeface="Cambria" panose="02040503050406030204" pitchFamily="18" charset="0"/>
            </a:endParaRPr>
          </a:p>
          <a:p>
            <a:pPr lvl="0" algn="just"/>
            <a:r>
              <a:rPr lang="ro-RO" dirty="0">
                <a:latin typeface="Cambria" panose="02040503050406030204" pitchFamily="18" charset="0"/>
                <a:ea typeface="Cambria" panose="02040503050406030204" pitchFamily="18" charset="0"/>
              </a:rPr>
              <a:t>REDISTRIBUIREA CANDIDAȚILOR </a:t>
            </a:r>
            <a:r>
              <a:rPr lang="ro-RO" b="1" u="sng" dirty="0">
                <a:latin typeface="Cambria" panose="02040503050406030204" pitchFamily="18" charset="0"/>
                <a:ea typeface="Cambria" panose="02040503050406030204" pitchFamily="18" charset="0"/>
              </a:rPr>
              <a:t>GEMENI;</a:t>
            </a:r>
            <a:endParaRPr lang="en-US" dirty="0">
              <a:latin typeface="Cambria" panose="02040503050406030204" pitchFamily="18" charset="0"/>
              <a:ea typeface="Cambria" panose="02040503050406030204" pitchFamily="18" charset="0"/>
            </a:endParaRPr>
          </a:p>
          <a:p>
            <a:pPr lvl="0" algn="just"/>
            <a:r>
              <a:rPr lang="ro-RO" dirty="0">
                <a:latin typeface="Cambria" panose="02040503050406030204" pitchFamily="18" charset="0"/>
                <a:ea typeface="Cambria" panose="02040503050406030204" pitchFamily="18" charset="0"/>
              </a:rPr>
              <a:t>DISTRIBUIRE SAU REDISTRIBUIRE </a:t>
            </a:r>
            <a:r>
              <a:rPr lang="ro-RO" b="1" i="1" dirty="0">
                <a:latin typeface="Cambria" panose="02040503050406030204" pitchFamily="18" charset="0"/>
                <a:ea typeface="Cambria" panose="02040503050406030204" pitchFamily="18" charset="0"/>
              </a:rPr>
              <a:t>PE LOCURI RĂMASE LIBERE</a:t>
            </a:r>
            <a:r>
              <a:rPr lang="ro-RO" dirty="0">
                <a:latin typeface="Cambria" panose="02040503050406030204" pitchFamily="18" charset="0"/>
                <a:ea typeface="Cambria" panose="02040503050406030204" pitchFamily="18" charset="0"/>
              </a:rPr>
              <a:t>, PENTRU </a:t>
            </a:r>
            <a:r>
              <a:rPr lang="ro-RO" b="1" u="sng" dirty="0">
                <a:latin typeface="Cambria" panose="02040503050406030204" pitchFamily="18" charset="0"/>
                <a:ea typeface="Cambria" panose="02040503050406030204" pitchFamily="18" charset="0"/>
              </a:rPr>
              <a:t>APROPIERE DE DOMICILIU;</a:t>
            </a:r>
            <a:endParaRPr lang="en-US" dirty="0">
              <a:latin typeface="Cambria" panose="02040503050406030204" pitchFamily="18" charset="0"/>
              <a:ea typeface="Cambria" panose="02040503050406030204" pitchFamily="18" charset="0"/>
            </a:endParaRPr>
          </a:p>
          <a:p>
            <a:pPr lvl="0" algn="just"/>
            <a:r>
              <a:rPr lang="ro-RO" dirty="0">
                <a:latin typeface="Cambria" panose="02040503050406030204" pitchFamily="18" charset="0"/>
                <a:ea typeface="Cambria" panose="02040503050406030204" pitchFamily="18" charset="0"/>
              </a:rPr>
              <a:t>CORECTAREA UNOR ERORI DE TRANSCRIERE GREȘITĂ ÎN BAZA DE DATE COMPUTERIZATĂ A OPŢIUNILOR EXPRIMATE DE ELEVI ETC.</a:t>
            </a:r>
            <a:r>
              <a:rPr lang="ro-RO" b="1" dirty="0">
                <a:latin typeface="Cambria" panose="02040503050406030204" pitchFamily="18" charset="0"/>
                <a:ea typeface="Cambria" panose="02040503050406030204" pitchFamily="18" charset="0"/>
              </a:rPr>
              <a:t> (erori realizate de operatorii care introduc datele în aplicație)</a:t>
            </a:r>
            <a:endParaRPr lang="en-US" dirty="0"/>
          </a:p>
        </p:txBody>
      </p:sp>
      <p:sp>
        <p:nvSpPr>
          <p:cNvPr id="3" name="Title 2"/>
          <p:cNvSpPr>
            <a:spLocks noGrp="1"/>
          </p:cNvSpPr>
          <p:nvPr>
            <p:ph type="title"/>
          </p:nvPr>
        </p:nvSpPr>
        <p:spPr/>
        <p:txBody>
          <a:bodyPr>
            <a:normAutofit fontScale="90000"/>
          </a:bodyPr>
          <a:lstStyle/>
          <a:p>
            <a:pPr algn="ctr"/>
            <a:r>
              <a:rPr lang="ro-RO" dirty="0">
                <a:latin typeface="Cambria" panose="02040503050406030204" pitchFamily="18" charset="0"/>
                <a:ea typeface="Cambria" panose="02040503050406030204" pitchFamily="18" charset="0"/>
              </a:rPr>
              <a:t>SITUAȚII SPECIALE APĂRUTE DUPĂ REPARTIZAREA COMPUTERIZATĂ</a:t>
            </a:r>
            <a:endParaRPr lang="en-US" dirty="0"/>
          </a:p>
        </p:txBody>
      </p:sp>
    </p:spTree>
    <p:extLst>
      <p:ext uri="{BB962C8B-B14F-4D97-AF65-F5344CB8AC3E}">
        <p14:creationId xmlns:p14="http://schemas.microsoft.com/office/powerpoint/2010/main" val="3607308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481329"/>
            <a:ext cx="10972800" cy="4961035"/>
          </a:xfrm>
        </p:spPr>
        <p:txBody>
          <a:bodyPr>
            <a:normAutofit fontScale="85000" lnSpcReduction="20000"/>
          </a:bodyPr>
          <a:lstStyle/>
          <a:p>
            <a:pPr algn="just"/>
            <a:r>
              <a:rPr lang="ro-RO" sz="2800" dirty="0">
                <a:latin typeface="Cambria" panose="02040503050406030204" pitchFamily="18" charset="0"/>
                <a:ea typeface="Cambria" panose="02040503050406030204" pitchFamily="18" charset="0"/>
              </a:rPr>
              <a:t>În situaţia în care un candidat, care a participat la repartizarea computerizată și a depus dosarul la liceul unde a fost repartizat, aflat în una din situațiile prezentate mai sus, </a:t>
            </a:r>
            <a:r>
              <a:rPr lang="ro-RO" sz="2800" b="1" u="sng" dirty="0">
                <a:latin typeface="Cambria" panose="02040503050406030204" pitchFamily="18" charset="0"/>
                <a:ea typeface="Cambria" panose="02040503050406030204" pitchFamily="18" charset="0"/>
              </a:rPr>
              <a:t>va putea opta în data de 26 iulie 2023 și 27 iulie 2023 pentru unul din locurile rămase libere, cu condiția ca media lui de admitere să fie mai mare sau egală cu ultima medie de admitere corespunzătoare profilului şi liceului respectiv.</a:t>
            </a:r>
            <a:endParaRPr lang="en-US" sz="2800" dirty="0">
              <a:latin typeface="Cambria" panose="02040503050406030204" pitchFamily="18" charset="0"/>
              <a:ea typeface="Cambria" panose="02040503050406030204" pitchFamily="18" charset="0"/>
            </a:endParaRPr>
          </a:p>
          <a:p>
            <a:pPr algn="just"/>
            <a:r>
              <a:rPr lang="vi-VN" sz="2800" b="1" u="sng" dirty="0">
                <a:latin typeface="Cambria" panose="02040503050406030204" pitchFamily="18" charset="0"/>
              </a:rPr>
              <a:t>Criteriul referitor la media de admitere</a:t>
            </a:r>
            <a:r>
              <a:rPr lang="vi-VN" sz="2800" dirty="0">
                <a:latin typeface="Cambria" panose="02040503050406030204" pitchFamily="18" charset="0"/>
              </a:rPr>
              <a:t>, menționat </a:t>
            </a:r>
            <a:r>
              <a:rPr lang="ro-RO" sz="2800" dirty="0">
                <a:latin typeface="Cambria" panose="02040503050406030204" pitchFamily="18" charset="0"/>
              </a:rPr>
              <a:t>anterior, </a:t>
            </a:r>
            <a:r>
              <a:rPr lang="vi-VN" sz="2800" dirty="0">
                <a:latin typeface="Cambria" panose="02040503050406030204" pitchFamily="18" charset="0"/>
              </a:rPr>
              <a:t>se referă la media de</a:t>
            </a:r>
            <a:r>
              <a:rPr lang="ro-RO" sz="2800" dirty="0">
                <a:latin typeface="Cambria" panose="02040503050406030204" pitchFamily="18" charset="0"/>
              </a:rPr>
              <a:t> </a:t>
            </a:r>
            <a:r>
              <a:rPr lang="vi-VN" sz="2800" dirty="0">
                <a:latin typeface="Cambria" panose="02040503050406030204" pitchFamily="18" charset="0"/>
              </a:rPr>
              <a:t>admitere a ultimului admis prin repartizare computerizată și se aplică în toate cazurile în</a:t>
            </a:r>
            <a:r>
              <a:rPr lang="ro-RO" sz="2800" dirty="0">
                <a:latin typeface="Cambria" panose="02040503050406030204" pitchFamily="18" charset="0"/>
              </a:rPr>
              <a:t> </a:t>
            </a:r>
            <a:r>
              <a:rPr lang="vi-VN" sz="2800" dirty="0">
                <a:latin typeface="Cambria" panose="02040503050406030204" pitchFamily="18" charset="0"/>
              </a:rPr>
              <a:t>care, în urma repartizării computerizate, s-au ocupat toate locurile alocate prin planul de</a:t>
            </a:r>
            <a:r>
              <a:rPr lang="ro-RO" sz="2800" dirty="0">
                <a:latin typeface="Cambria" panose="02040503050406030204" pitchFamily="18" charset="0"/>
              </a:rPr>
              <a:t> </a:t>
            </a:r>
            <a:r>
              <a:rPr lang="it-IT" sz="2800" dirty="0">
                <a:latin typeface="Cambria" panose="02040503050406030204" pitchFamily="18" charset="0"/>
              </a:rPr>
              <a:t>școlarizare la specializarea/clasa respectivă, fără a lua în considerare locurile suplimentare</a:t>
            </a:r>
            <a:r>
              <a:rPr lang="ro-RO" sz="2800" dirty="0">
                <a:latin typeface="Cambria" panose="02040503050406030204" pitchFamily="18" charset="0"/>
              </a:rPr>
              <a:t> </a:t>
            </a:r>
            <a:r>
              <a:rPr lang="en-US" sz="2800" dirty="0">
                <a:latin typeface="Cambria" panose="02040503050406030204" pitchFamily="18" charset="0"/>
              </a:rPr>
              <a:t>special </a:t>
            </a:r>
            <a:r>
              <a:rPr lang="en-US" sz="2800" dirty="0" err="1">
                <a:latin typeface="Cambria" panose="02040503050406030204" pitchFamily="18" charset="0"/>
              </a:rPr>
              <a:t>acordate</a:t>
            </a:r>
            <a:r>
              <a:rPr lang="en-US" sz="2800" dirty="0">
                <a:latin typeface="Cambria" panose="02040503050406030204" pitchFamily="18" charset="0"/>
              </a:rPr>
              <a:t> </a:t>
            </a:r>
            <a:r>
              <a:rPr lang="en-US" sz="2800" dirty="0" err="1">
                <a:latin typeface="Cambria" panose="02040503050406030204" pitchFamily="18" charset="0"/>
              </a:rPr>
              <a:t>pentru</a:t>
            </a:r>
            <a:r>
              <a:rPr lang="en-US" sz="2800" dirty="0">
                <a:latin typeface="Cambria" panose="02040503050406030204" pitchFamily="18" charset="0"/>
              </a:rPr>
              <a:t> </a:t>
            </a:r>
            <a:r>
              <a:rPr lang="en-US" sz="2800" dirty="0" err="1">
                <a:latin typeface="Cambria" panose="02040503050406030204" pitchFamily="18" charset="0"/>
              </a:rPr>
              <a:t>candidații</a:t>
            </a:r>
            <a:r>
              <a:rPr lang="en-US" sz="2800" dirty="0">
                <a:latin typeface="Cambria" panose="02040503050406030204" pitchFamily="18" charset="0"/>
              </a:rPr>
              <a:t> </a:t>
            </a:r>
            <a:r>
              <a:rPr lang="en-US" sz="2800" dirty="0" err="1">
                <a:latin typeface="Cambria" panose="02040503050406030204" pitchFamily="18" charset="0"/>
              </a:rPr>
              <a:t>rromi</a:t>
            </a:r>
            <a:r>
              <a:rPr lang="en-US" sz="2800" dirty="0">
                <a:latin typeface="Cambria" panose="02040503050406030204" pitchFamily="18" charset="0"/>
              </a:rPr>
              <a:t> </a:t>
            </a:r>
            <a:r>
              <a:rPr lang="en-US" sz="2800" dirty="0" err="1">
                <a:latin typeface="Cambria" panose="02040503050406030204" pitchFamily="18" charset="0"/>
              </a:rPr>
              <a:t>și</a:t>
            </a:r>
            <a:r>
              <a:rPr lang="en-US" sz="2800" dirty="0">
                <a:latin typeface="Cambria" panose="02040503050406030204" pitchFamily="18" charset="0"/>
              </a:rPr>
              <a:t> </a:t>
            </a:r>
            <a:r>
              <a:rPr lang="en-US" sz="2800" dirty="0" err="1">
                <a:latin typeface="Cambria" panose="02040503050406030204" pitchFamily="18" charset="0"/>
              </a:rPr>
              <a:t>pentru</a:t>
            </a:r>
            <a:r>
              <a:rPr lang="en-US" sz="2800" dirty="0">
                <a:latin typeface="Cambria" panose="02040503050406030204" pitchFamily="18" charset="0"/>
              </a:rPr>
              <a:t> </a:t>
            </a:r>
            <a:r>
              <a:rPr lang="en-US" sz="2800" dirty="0" err="1">
                <a:latin typeface="Cambria" panose="02040503050406030204" pitchFamily="18" charset="0"/>
              </a:rPr>
              <a:t>candidații</a:t>
            </a:r>
            <a:r>
              <a:rPr lang="en-US" sz="2800" dirty="0">
                <a:latin typeface="Cambria" panose="02040503050406030204" pitchFamily="18" charset="0"/>
              </a:rPr>
              <a:t> cu CES.</a:t>
            </a:r>
            <a:endParaRPr lang="en-US" sz="2800" b="1" u="sng" dirty="0">
              <a:latin typeface="Cambria" panose="02040503050406030204" pitchFamily="18" charset="0"/>
            </a:endParaRPr>
          </a:p>
          <a:p>
            <a:pPr algn="just"/>
            <a:r>
              <a:rPr lang="ro-RO" sz="2800" u="sng" dirty="0">
                <a:latin typeface="Cambria" panose="02040503050406030204" pitchFamily="18" charset="0"/>
                <a:ea typeface="Cambria" panose="02040503050406030204" pitchFamily="18" charset="0"/>
              </a:rPr>
              <a:t>Candidații gemeni/tripleți se pot redistribui în clasa celui cu media mare sau invers fără raportarea la media ultimului admis la specializarea la care solicită redistribuirea.</a:t>
            </a:r>
            <a:r>
              <a:rPr lang="vi-VN" sz="2800" b="1" u="sng" dirty="0">
                <a:latin typeface="Cambria" panose="02040503050406030204" pitchFamily="18" charset="0"/>
              </a:rPr>
              <a:t> </a:t>
            </a:r>
            <a:endParaRPr lang="ro-RO" sz="2800" b="1" u="sng" dirty="0">
              <a:latin typeface="Cambria" panose="02040503050406030204" pitchFamily="18" charset="0"/>
            </a:endParaRPr>
          </a:p>
          <a:p>
            <a:pPr algn="just"/>
            <a:endParaRPr lang="en-US" u="sng" dirty="0"/>
          </a:p>
        </p:txBody>
      </p:sp>
      <p:sp>
        <p:nvSpPr>
          <p:cNvPr id="3" name="Title 2"/>
          <p:cNvSpPr>
            <a:spLocks noGrp="1"/>
          </p:cNvSpPr>
          <p:nvPr>
            <p:ph type="title"/>
          </p:nvPr>
        </p:nvSpPr>
        <p:spPr/>
        <p:txBody>
          <a:bodyPr>
            <a:normAutofit fontScale="90000"/>
          </a:bodyPr>
          <a:lstStyle/>
          <a:p>
            <a:pPr algn="ctr"/>
            <a:r>
              <a:rPr lang="ro-RO" dirty="0">
                <a:latin typeface="Cambria" panose="02040503050406030204" pitchFamily="18" charset="0"/>
                <a:ea typeface="Cambria" panose="02040503050406030204" pitchFamily="18" charset="0"/>
              </a:rPr>
              <a:t>SITUAȚII SPECIALE APĂRUTE DUPĂ REPARTIZAREA COMPUTERIZATĂ</a:t>
            </a:r>
            <a:endParaRPr lang="en-US" dirty="0"/>
          </a:p>
        </p:txBody>
      </p:sp>
    </p:spTree>
    <p:extLst>
      <p:ext uri="{BB962C8B-B14F-4D97-AF65-F5344CB8AC3E}">
        <p14:creationId xmlns:p14="http://schemas.microsoft.com/office/powerpoint/2010/main" val="688810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buFont typeface="Arial" panose="020B0604020202020204" pitchFamily="34" charset="0"/>
              <a:buChar char="•"/>
            </a:pPr>
            <a:r>
              <a:rPr lang="ro-RO" sz="2400" b="1" u="sng" dirty="0">
                <a:latin typeface="Cambria" panose="02040503050406030204" pitchFamily="18" charset="0"/>
              </a:rPr>
              <a:t>31</a:t>
            </a:r>
            <a:r>
              <a:rPr lang="en-US" sz="2400" b="1" u="sng" dirty="0">
                <a:latin typeface="Cambria" panose="02040503050406030204" pitchFamily="18" charset="0"/>
              </a:rPr>
              <a:t> </a:t>
            </a:r>
            <a:r>
              <a:rPr lang="en-US" sz="2400" b="1" u="sng" dirty="0" err="1">
                <a:latin typeface="Cambria" panose="02040503050406030204" pitchFamily="18" charset="0"/>
              </a:rPr>
              <a:t>iulie</a:t>
            </a:r>
            <a:r>
              <a:rPr lang="en-US" sz="2400" b="1" u="sng" dirty="0">
                <a:latin typeface="Cambria" panose="02040503050406030204" pitchFamily="18" charset="0"/>
              </a:rPr>
              <a:t> 2023</a:t>
            </a:r>
            <a:r>
              <a:rPr lang="ro-RO" sz="2400" dirty="0">
                <a:latin typeface="Cambria" panose="02040503050406030204" pitchFamily="18" charset="0"/>
              </a:rPr>
              <a:t>– </a:t>
            </a:r>
            <a:r>
              <a:rPr lang="en-US" dirty="0" err="1">
                <a:latin typeface="Cambria" panose="02040503050406030204" pitchFamily="18" charset="0"/>
                <a:ea typeface="Cambria" panose="02040503050406030204" pitchFamily="18" charset="0"/>
              </a:rPr>
              <a:t>Înscrierea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candidaților</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pentru</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probele</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aptitudini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sau</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probele</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verificare</a:t>
            </a:r>
            <a:r>
              <a:rPr lang="en-US" dirty="0">
                <a:latin typeface="Cambria" panose="02040503050406030204" pitchFamily="18" charset="0"/>
                <a:ea typeface="Cambria" panose="02040503050406030204" pitchFamily="18" charset="0"/>
              </a:rPr>
              <a:t> a </a:t>
            </a:r>
            <a:r>
              <a:rPr lang="en-US" dirty="0" err="1">
                <a:latin typeface="Cambria" panose="02040503050406030204" pitchFamily="18" charset="0"/>
                <a:ea typeface="Cambria" panose="02040503050406030204" pitchFamily="18" charset="0"/>
              </a:rPr>
              <a:t>cunoștințelor</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limbă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modernă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sau</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maternă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inclusiv</a:t>
            </a:r>
            <a:r>
              <a:rPr lang="en-US" dirty="0">
                <a:latin typeface="Cambria" panose="02040503050406030204" pitchFamily="18" charset="0"/>
                <a:ea typeface="Cambria" panose="02040503050406030204" pitchFamily="18" charset="0"/>
              </a:rPr>
              <a:t> a</a:t>
            </a:r>
            <a:r>
              <a:rPr lang="ro-RO"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candidaților</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locurile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speciale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pentru</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rromi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și</a:t>
            </a:r>
            <a:r>
              <a:rPr lang="en-US" dirty="0">
                <a:latin typeface="Cambria" panose="02040503050406030204" pitchFamily="18" charset="0"/>
                <a:ea typeface="Cambria" panose="02040503050406030204" pitchFamily="18" charset="0"/>
              </a:rPr>
              <a:t> a </a:t>
            </a:r>
            <a:r>
              <a:rPr lang="en-US" dirty="0" err="1">
                <a:latin typeface="Cambria" panose="02040503050406030204" pitchFamily="18" charset="0"/>
                <a:ea typeface="Cambria" panose="02040503050406030204" pitchFamily="18" charset="0"/>
              </a:rPr>
              <a:t>candidaților</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pentru</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locurile</a:t>
            </a:r>
            <a:r>
              <a:rPr lang="en-US" dirty="0">
                <a:latin typeface="Cambria" panose="02040503050406030204" pitchFamily="18" charset="0"/>
                <a:ea typeface="Cambria" panose="02040503050406030204" pitchFamily="18" charset="0"/>
              </a:rPr>
              <a:t> distinct </a:t>
            </a:r>
            <a:r>
              <a:rPr lang="en-US" dirty="0" err="1">
                <a:latin typeface="Cambria" panose="02040503050406030204" pitchFamily="18" charset="0"/>
                <a:ea typeface="Cambria" panose="02040503050406030204" pitchFamily="18" charset="0"/>
              </a:rPr>
              <a:t>alocate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candidaților</a:t>
            </a:r>
            <a:r>
              <a:rPr lang="en-US" dirty="0">
                <a:latin typeface="Cambria" panose="02040503050406030204" pitchFamily="18" charset="0"/>
                <a:ea typeface="Cambria" panose="02040503050406030204" pitchFamily="18" charset="0"/>
              </a:rPr>
              <a:t> cu CES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unitățile</a:t>
            </a:r>
            <a:r>
              <a:rPr lang="en-US" dirty="0">
                <a:latin typeface="Cambria" panose="02040503050406030204" pitchFamily="18" charset="0"/>
                <a:ea typeface="Cambria" panose="02040503050406030204" pitchFamily="18" charset="0"/>
              </a:rPr>
              <a:t> de</a:t>
            </a:r>
            <a:r>
              <a:rPr lang="ro-RO"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învățământ</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masă</a:t>
            </a:r>
            <a:endParaRPr lang="ro-RO" sz="2400" dirty="0">
              <a:latin typeface="Cambria" panose="02040503050406030204" pitchFamily="18" charset="0"/>
              <a:ea typeface="Cambria" panose="02040503050406030204" pitchFamily="18" charset="0"/>
            </a:endParaRPr>
          </a:p>
          <a:p>
            <a:pPr algn="just">
              <a:buFont typeface="Arial" panose="020B0604020202020204" pitchFamily="34" charset="0"/>
              <a:buChar char="•"/>
            </a:pPr>
            <a:r>
              <a:rPr lang="ro-RO" sz="2400" b="1" u="sng" dirty="0">
                <a:latin typeface="Cambria" panose="02040503050406030204" pitchFamily="18" charset="0"/>
              </a:rPr>
              <a:t>01</a:t>
            </a:r>
            <a:r>
              <a:rPr lang="en-US" sz="2400" b="1" u="sng" dirty="0">
                <a:latin typeface="Cambria" panose="02040503050406030204" pitchFamily="18" charset="0"/>
              </a:rPr>
              <a:t> - </a:t>
            </a:r>
            <a:r>
              <a:rPr lang="ro-RO" sz="2400" b="1" u="sng" dirty="0">
                <a:latin typeface="Cambria" panose="02040503050406030204" pitchFamily="18" charset="0"/>
              </a:rPr>
              <a:t>02</a:t>
            </a:r>
            <a:r>
              <a:rPr lang="en-US" sz="2400" b="1" u="sng" dirty="0">
                <a:latin typeface="Cambria" panose="02040503050406030204" pitchFamily="18" charset="0"/>
              </a:rPr>
              <a:t> </a:t>
            </a:r>
            <a:r>
              <a:rPr lang="ro-RO" sz="2400" b="1" u="sng" dirty="0">
                <a:latin typeface="Cambria" panose="02040503050406030204" pitchFamily="18" charset="0"/>
              </a:rPr>
              <a:t>august </a:t>
            </a:r>
            <a:r>
              <a:rPr lang="en-US" sz="2400" b="1" u="sng" dirty="0">
                <a:latin typeface="Cambria" panose="02040503050406030204" pitchFamily="18" charset="0"/>
              </a:rPr>
              <a:t>2023</a:t>
            </a:r>
            <a:r>
              <a:rPr lang="ro-RO" sz="2400" b="1" u="sng" dirty="0">
                <a:latin typeface="Cambria" panose="02040503050406030204" pitchFamily="18" charset="0"/>
              </a:rPr>
              <a:t>- </a:t>
            </a:r>
            <a:r>
              <a:rPr lang="en-US" dirty="0" err="1">
                <a:latin typeface="Cambria" panose="02040503050406030204" pitchFamily="18" charset="0"/>
                <a:ea typeface="Cambria" panose="02040503050406030204" pitchFamily="18" charset="0"/>
              </a:rPr>
              <a:t>Desfășurarea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probelor</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aptitudini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sau</a:t>
            </a:r>
            <a:r>
              <a:rPr lang="en-US" dirty="0">
                <a:latin typeface="Cambria" panose="02040503050406030204" pitchFamily="18" charset="0"/>
                <a:ea typeface="Cambria" panose="02040503050406030204" pitchFamily="18" charset="0"/>
              </a:rPr>
              <a:t> a </a:t>
            </a:r>
            <a:r>
              <a:rPr lang="en-US" dirty="0" err="1">
                <a:latin typeface="Cambria" panose="02040503050406030204" pitchFamily="18" charset="0"/>
                <a:ea typeface="Cambria" panose="02040503050406030204" pitchFamily="18" charset="0"/>
              </a:rPr>
              <a:t>probelor</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verificare</a:t>
            </a:r>
            <a:r>
              <a:rPr lang="en-US" dirty="0">
                <a:latin typeface="Cambria" panose="02040503050406030204" pitchFamily="18" charset="0"/>
                <a:ea typeface="Cambria" panose="02040503050406030204" pitchFamily="18" charset="0"/>
              </a:rPr>
              <a:t> a </a:t>
            </a:r>
            <a:r>
              <a:rPr lang="en-US" dirty="0" err="1">
                <a:latin typeface="Cambria" panose="02040503050406030204" pitchFamily="18" charset="0"/>
                <a:ea typeface="Cambria" panose="02040503050406030204" pitchFamily="18" charset="0"/>
              </a:rPr>
              <a:t>cunoștințelor</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limbă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modernă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sau</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maternă</a:t>
            </a:r>
            <a:endParaRPr lang="ro-RO" dirty="0">
              <a:latin typeface="Cambria" panose="02040503050406030204" pitchFamily="18" charset="0"/>
              <a:ea typeface="Cambria" panose="02040503050406030204" pitchFamily="18" charset="0"/>
            </a:endParaRPr>
          </a:p>
          <a:p>
            <a:pPr>
              <a:buFont typeface="Arial" panose="020B0604020202020204" pitchFamily="34" charset="0"/>
              <a:buChar char="•"/>
            </a:pPr>
            <a:r>
              <a:rPr lang="ro-RO" sz="2400" b="1" u="sng" dirty="0">
                <a:latin typeface="Cambria" panose="02040503050406030204" pitchFamily="18" charset="0"/>
              </a:rPr>
              <a:t>03</a:t>
            </a:r>
            <a:r>
              <a:rPr lang="en-US" sz="2400" b="1" u="sng" dirty="0">
                <a:latin typeface="Cambria" panose="02040503050406030204" pitchFamily="18" charset="0"/>
              </a:rPr>
              <a:t> - </a:t>
            </a:r>
            <a:r>
              <a:rPr lang="ro-RO" sz="2400" b="1" u="sng" dirty="0">
                <a:latin typeface="Cambria" panose="02040503050406030204" pitchFamily="18" charset="0"/>
              </a:rPr>
              <a:t>04</a:t>
            </a:r>
            <a:r>
              <a:rPr lang="en-US" sz="2400" b="1" u="sng" dirty="0">
                <a:latin typeface="Cambria" panose="02040503050406030204" pitchFamily="18" charset="0"/>
              </a:rPr>
              <a:t> </a:t>
            </a:r>
            <a:r>
              <a:rPr lang="ro-RO" sz="2400" b="1" u="sng" dirty="0">
                <a:latin typeface="Cambria" panose="02040503050406030204" pitchFamily="18" charset="0"/>
              </a:rPr>
              <a:t>august </a:t>
            </a:r>
            <a:r>
              <a:rPr lang="en-US" sz="2400" b="1" u="sng" dirty="0">
                <a:latin typeface="Cambria" panose="02040503050406030204" pitchFamily="18" charset="0"/>
              </a:rPr>
              <a:t>2023</a:t>
            </a:r>
            <a:r>
              <a:rPr lang="ro-RO" sz="2400" b="1" u="sng" dirty="0">
                <a:latin typeface="Cambria" panose="02040503050406030204" pitchFamily="18" charset="0"/>
              </a:rPr>
              <a:t>- </a:t>
            </a:r>
            <a:r>
              <a:rPr lang="en-US" dirty="0" err="1">
                <a:latin typeface="Cambria" panose="02040503050406030204" pitchFamily="18" charset="0"/>
                <a:ea typeface="Cambria" panose="02040503050406030204" pitchFamily="18" charset="0"/>
              </a:rPr>
              <a:t>Afișarea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rezultatelor</a:t>
            </a:r>
            <a:r>
              <a:rPr lang="en-US" dirty="0">
                <a:latin typeface="Cambria" panose="02040503050406030204" pitchFamily="18" charset="0"/>
                <a:ea typeface="Cambria" panose="02040503050406030204" pitchFamily="18" charset="0"/>
              </a:rPr>
              <a:t> la </a:t>
            </a:r>
            <a:r>
              <a:rPr lang="en-US" dirty="0" err="1">
                <a:latin typeface="Cambria" panose="02040503050406030204" pitchFamily="18" charset="0"/>
                <a:ea typeface="Cambria" panose="02040503050406030204" pitchFamily="18" charset="0"/>
              </a:rPr>
              <a:t>probele</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aptitudini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și</a:t>
            </a:r>
            <a:r>
              <a:rPr lang="en-US" dirty="0">
                <a:latin typeface="Cambria" panose="02040503050406030204" pitchFamily="18" charset="0"/>
                <a:ea typeface="Cambria" panose="02040503050406030204" pitchFamily="18" charset="0"/>
              </a:rPr>
              <a:t> la </a:t>
            </a:r>
            <a:r>
              <a:rPr lang="en-US" dirty="0" err="1">
                <a:latin typeface="Cambria" panose="02040503050406030204" pitchFamily="18" charset="0"/>
                <a:ea typeface="Cambria" panose="02040503050406030204" pitchFamily="18" charset="0"/>
              </a:rPr>
              <a:t>probele</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verificare</a:t>
            </a:r>
            <a:r>
              <a:rPr lang="en-US" dirty="0">
                <a:latin typeface="Cambria" panose="02040503050406030204" pitchFamily="18" charset="0"/>
                <a:ea typeface="Cambria" panose="02040503050406030204" pitchFamily="18" charset="0"/>
              </a:rPr>
              <a:t> a </a:t>
            </a:r>
            <a:r>
              <a:rPr lang="en-US" dirty="0" err="1">
                <a:latin typeface="Cambria" panose="02040503050406030204" pitchFamily="18" charset="0"/>
                <a:ea typeface="Cambria" panose="02040503050406030204" pitchFamily="18" charset="0"/>
              </a:rPr>
              <a:t>cunoștințelor</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limbă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modernă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sau</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maternă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și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rezolvarea</a:t>
            </a:r>
            <a:r>
              <a:rPr lang="ro-RO"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eventualelor</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contestații</a:t>
            </a:r>
            <a:endParaRPr lang="ro-RO" sz="2400" b="1" u="sng" dirty="0">
              <a:latin typeface="Cambria" panose="02040503050406030204" pitchFamily="18" charset="0"/>
              <a:ea typeface="Cambria" panose="02040503050406030204" pitchFamily="18" charset="0"/>
            </a:endParaRPr>
          </a:p>
        </p:txBody>
      </p:sp>
      <p:sp>
        <p:nvSpPr>
          <p:cNvPr id="3" name="Title 2"/>
          <p:cNvSpPr>
            <a:spLocks noGrp="1"/>
          </p:cNvSpPr>
          <p:nvPr>
            <p:ph type="title"/>
          </p:nvPr>
        </p:nvSpPr>
        <p:spPr/>
        <p:txBody>
          <a:bodyPr>
            <a:normAutofit/>
          </a:bodyPr>
          <a:lstStyle/>
          <a:p>
            <a:pPr algn="ctr"/>
            <a:r>
              <a:rPr lang="ro-RO" sz="2000" dirty="0">
                <a:latin typeface="Cambria" panose="02040503050406030204" pitchFamily="18" charset="0"/>
              </a:rPr>
              <a:t>A DOUA </a:t>
            </a:r>
            <a:r>
              <a:rPr lang="vi-VN" sz="2000" dirty="0">
                <a:latin typeface="Cambria" panose="02040503050406030204" pitchFamily="18" charset="0"/>
              </a:rPr>
              <a:t>ETAPĂ de admitere în învățământul liceal de stat pentru</a:t>
            </a:r>
            <a:br>
              <a:rPr lang="vi-VN" sz="2000" dirty="0">
                <a:latin typeface="Cambria" panose="02040503050406030204" pitchFamily="18" charset="0"/>
              </a:rPr>
            </a:br>
            <a:r>
              <a:rPr lang="vi-VN" sz="2000" dirty="0">
                <a:latin typeface="Cambria" panose="02040503050406030204" pitchFamily="18" charset="0"/>
              </a:rPr>
              <a:t>candidații din seria curentă, precum și pentru cei din seriile anterioare care nu împlinesc 18 ani</a:t>
            </a:r>
            <a:r>
              <a:rPr lang="ro-RO" sz="2000" dirty="0">
                <a:latin typeface="Cambria" panose="02040503050406030204" pitchFamily="18" charset="0"/>
              </a:rPr>
              <a:t> </a:t>
            </a:r>
            <a:r>
              <a:rPr lang="vi-VN" sz="2000" dirty="0">
                <a:latin typeface="Cambria" panose="02040503050406030204" pitchFamily="18" charset="0"/>
              </a:rPr>
              <a:t>până la data începerii cursurilor anului școlar 202</a:t>
            </a:r>
            <a:r>
              <a:rPr lang="ro-RO" sz="2000" dirty="0">
                <a:latin typeface="Cambria" panose="02040503050406030204" pitchFamily="18" charset="0"/>
              </a:rPr>
              <a:t>2</a:t>
            </a:r>
            <a:r>
              <a:rPr lang="vi-VN" sz="2000" dirty="0">
                <a:latin typeface="Cambria" panose="02040503050406030204" pitchFamily="18" charset="0"/>
              </a:rPr>
              <a:t>-202</a:t>
            </a:r>
            <a:r>
              <a:rPr lang="ro-RO" sz="2000" dirty="0">
                <a:latin typeface="Cambria" panose="02040503050406030204" pitchFamily="18" charset="0"/>
              </a:rPr>
              <a:t>3</a:t>
            </a:r>
            <a:endParaRPr lang="en-US" sz="2000" dirty="0"/>
          </a:p>
        </p:txBody>
      </p:sp>
    </p:spTree>
    <p:extLst>
      <p:ext uri="{BB962C8B-B14F-4D97-AF65-F5344CB8AC3E}">
        <p14:creationId xmlns:p14="http://schemas.microsoft.com/office/powerpoint/2010/main" val="98859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pPr marL="109728" lvl="0" indent="0">
              <a:buNone/>
            </a:pPr>
            <a:r>
              <a:rPr lang="ro-RO" sz="3600" b="1" u="sng" dirty="0">
                <a:latin typeface="Cambria" panose="02040503050406030204" pitchFamily="18" charset="0"/>
                <a:ea typeface="Cambria" panose="02040503050406030204" pitchFamily="18" charset="0"/>
              </a:rPr>
              <a:t>În perioada 07 - 09 august 2023</a:t>
            </a:r>
            <a:endParaRPr lang="en-US" sz="3600" u="sng" dirty="0">
              <a:latin typeface="Cambria" panose="02040503050406030204" pitchFamily="18" charset="0"/>
              <a:ea typeface="Cambria" panose="02040503050406030204" pitchFamily="18" charset="0"/>
            </a:endParaRPr>
          </a:p>
          <a:p>
            <a:pPr algn="just"/>
            <a:r>
              <a:rPr lang="ro-RO" sz="3600" dirty="0">
                <a:latin typeface="Cambria" panose="02040503050406030204" pitchFamily="18" charset="0"/>
                <a:ea typeface="Cambria" panose="02040503050406030204" pitchFamily="18" charset="0"/>
              </a:rPr>
              <a:t>Primirea cererilor de înscriere a candidaților care au fost repartizați computerizat în prima etapă de admitere, dar care nu și-au depus dosarele de înscriere în termen, a candidaților care au fost respinși la liceele/clasele care au organizat probe de aptitudini și a candidaților care au susținut probe de verificare a cunoștințelor de limbă modernă sau de limbă maternă în etapa a doua, precum și a candidaților care nu au participat sau au participat la repartizarea computerizată în prima etapă de admitere, dar, din diferite motive, nu au fost repartizați computerizat, inclusiv a candidaților pe locurile speciale pentru rromi și a candidaților pentru locurile distinct alocate candidaților cu CES în unitățile de învățământ de masă.</a:t>
            </a:r>
            <a:endParaRPr lang="en-US" sz="3600" dirty="0">
              <a:latin typeface="Cambria" panose="02040503050406030204" pitchFamily="18" charset="0"/>
              <a:ea typeface="Cambria" panose="02040503050406030204" pitchFamily="18" charset="0"/>
            </a:endParaRPr>
          </a:p>
          <a:p>
            <a:pPr algn="just"/>
            <a:r>
              <a:rPr lang="ro-RO" sz="3600" dirty="0">
                <a:latin typeface="Cambria" panose="02040503050406030204" pitchFamily="18" charset="0"/>
                <a:ea typeface="Cambria" panose="02040503050406030204" pitchFamily="18" charset="0"/>
              </a:rPr>
              <a:t>Primirea cererilor de înscriere a absolvenților clasei a VIII-a care nu au susținut evaluarea națională.</a:t>
            </a:r>
            <a:endParaRPr lang="en-US" sz="3600" dirty="0">
              <a:latin typeface="Cambria" panose="02040503050406030204" pitchFamily="18" charset="0"/>
              <a:ea typeface="Cambria" panose="02040503050406030204" pitchFamily="18" charset="0"/>
            </a:endParaRPr>
          </a:p>
          <a:p>
            <a:pPr algn="just"/>
            <a:r>
              <a:rPr lang="ro-RO" sz="3600" i="1" dirty="0">
                <a:latin typeface="Cambria" panose="02040503050406030204" pitchFamily="18" charset="0"/>
                <a:ea typeface="Cambria" panose="02040503050406030204" pitchFamily="18" charset="0"/>
              </a:rPr>
              <a:t>Notă: Candidații pe locurile speciale pentru rromi și candidații pentru locurile distinct alocate candidaților cu CES în unitățile de învățământ de masă își păstrează prioritatea pe locurile destinate acestora care au rămas libere după soluționarea situațiilor speciale</a:t>
            </a:r>
            <a:r>
              <a:rPr lang="ro-RO" sz="3600" dirty="0">
                <a:latin typeface="Cambria" panose="02040503050406030204" pitchFamily="18" charset="0"/>
                <a:ea typeface="Cambria" panose="02040503050406030204" pitchFamily="18" charset="0"/>
              </a:rPr>
              <a:t>.</a:t>
            </a:r>
          </a:p>
          <a:p>
            <a:pPr marL="109728" indent="0" algn="just">
              <a:buNone/>
            </a:pPr>
            <a:endParaRPr lang="ro-RO" sz="3600" dirty="0">
              <a:latin typeface="Cambria" panose="02040503050406030204" pitchFamily="18" charset="0"/>
              <a:ea typeface="Cambria" panose="02040503050406030204" pitchFamily="18" charset="0"/>
            </a:endParaRPr>
          </a:p>
          <a:p>
            <a:pPr marL="109728" lvl="0" indent="0">
              <a:buNone/>
            </a:pPr>
            <a:r>
              <a:rPr lang="ro-RO" sz="3600" b="1" u="sng" dirty="0">
                <a:latin typeface="Cambria" panose="02040503050406030204" pitchFamily="18" charset="0"/>
                <a:ea typeface="Cambria" panose="02040503050406030204" pitchFamily="18" charset="0"/>
              </a:rPr>
              <a:t>În perioada 10 - 11 august 2023</a:t>
            </a:r>
            <a:endParaRPr lang="en-US" sz="3600" u="sng" dirty="0">
              <a:latin typeface="Cambria" panose="02040503050406030204" pitchFamily="18" charset="0"/>
              <a:ea typeface="Cambria" panose="02040503050406030204" pitchFamily="18" charset="0"/>
            </a:endParaRPr>
          </a:p>
          <a:p>
            <a:pPr lvl="0" algn="just"/>
            <a:r>
              <a:rPr lang="en-US" sz="3600" dirty="0" err="1">
                <a:latin typeface="Cambria" panose="02040503050406030204" pitchFamily="18" charset="0"/>
                <a:ea typeface="Cambria" panose="02040503050406030204" pitchFamily="18" charset="0"/>
              </a:rPr>
              <a:t>Repartizarea</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candidaților</a:t>
            </a:r>
            <a:r>
              <a:rPr lang="en-US" sz="3600" dirty="0">
                <a:latin typeface="Cambria" panose="02040503050406030204" pitchFamily="18" charset="0"/>
                <a:ea typeface="Cambria" panose="02040503050406030204" pitchFamily="18" charset="0"/>
              </a:rPr>
              <a:t> din </a:t>
            </a:r>
            <a:r>
              <a:rPr lang="en-US" sz="3600" dirty="0" err="1">
                <a:latin typeface="Cambria" panose="02040503050406030204" pitchFamily="18" charset="0"/>
                <a:ea typeface="Cambria" panose="02040503050406030204" pitchFamily="18" charset="0"/>
              </a:rPr>
              <a:t>etapa</a:t>
            </a:r>
            <a:r>
              <a:rPr lang="en-US" sz="3600" dirty="0">
                <a:latin typeface="Cambria" panose="02040503050406030204" pitchFamily="18" charset="0"/>
                <a:ea typeface="Cambria" panose="02040503050406030204" pitchFamily="18" charset="0"/>
              </a:rPr>
              <a:t> a </a:t>
            </a:r>
            <a:r>
              <a:rPr lang="en-US" sz="3600" dirty="0" err="1">
                <a:latin typeface="Cambria" panose="02040503050406030204" pitchFamily="18" charset="0"/>
                <a:ea typeface="Cambria" panose="02040503050406030204" pitchFamily="18" charset="0"/>
              </a:rPr>
              <a:t>doua</a:t>
            </a:r>
            <a:r>
              <a:rPr lang="en-US" sz="3600" dirty="0">
                <a:latin typeface="Cambria" panose="02040503050406030204" pitchFamily="18" charset="0"/>
                <a:ea typeface="Cambria" panose="02040503050406030204" pitchFamily="18" charset="0"/>
              </a:rPr>
              <a:t>, de </a:t>
            </a:r>
            <a:r>
              <a:rPr lang="en-US" sz="3600" dirty="0" err="1">
                <a:latin typeface="Cambria" panose="02040503050406030204" pitchFamily="18" charset="0"/>
                <a:ea typeface="Cambria" panose="02040503050406030204" pitchFamily="18" charset="0"/>
              </a:rPr>
              <a:t>către</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comisia</a:t>
            </a:r>
            <a:r>
              <a:rPr lang="en-US" sz="3600" dirty="0">
                <a:latin typeface="Cambria" panose="02040503050406030204" pitchFamily="18" charset="0"/>
                <a:ea typeface="Cambria" panose="02040503050406030204" pitchFamily="18" charset="0"/>
              </a:rPr>
              <a:t> de </a:t>
            </a:r>
            <a:r>
              <a:rPr lang="en-US" sz="3600" dirty="0" err="1">
                <a:latin typeface="Cambria" panose="02040503050406030204" pitchFamily="18" charset="0"/>
                <a:ea typeface="Cambria" panose="02040503050406030204" pitchFamily="18" charset="0"/>
              </a:rPr>
              <a:t>admitere</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județeană</a:t>
            </a:r>
            <a:r>
              <a:rPr lang="en-US" sz="3600" dirty="0">
                <a:latin typeface="Cambria" panose="02040503050406030204" pitchFamily="18" charset="0"/>
                <a:ea typeface="Cambria" panose="02040503050406030204" pitchFamily="18" charset="0"/>
              </a:rPr>
              <a:t>/a </a:t>
            </a:r>
            <a:r>
              <a:rPr lang="en-US" sz="3600" dirty="0" err="1">
                <a:latin typeface="Cambria" panose="02040503050406030204" pitchFamily="18" charset="0"/>
                <a:ea typeface="Cambria" panose="02040503050406030204" pitchFamily="18" charset="0"/>
              </a:rPr>
              <a:t>municipiului</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București</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Repartizarea</a:t>
            </a:r>
            <a:r>
              <a:rPr lang="en-US" sz="3600" dirty="0">
                <a:latin typeface="Cambria" panose="02040503050406030204" pitchFamily="18" charset="0"/>
                <a:ea typeface="Cambria" panose="02040503050406030204" pitchFamily="18" charset="0"/>
              </a:rPr>
              <a:t> se face conform </a:t>
            </a:r>
            <a:r>
              <a:rPr lang="en-US" sz="3600" dirty="0" err="1">
                <a:latin typeface="Cambria" panose="02040503050406030204" pitchFamily="18" charset="0"/>
                <a:ea typeface="Cambria" panose="02040503050406030204" pitchFamily="18" charset="0"/>
              </a:rPr>
              <a:t>unei</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proceduri</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stabilite</a:t>
            </a:r>
            <a:r>
              <a:rPr lang="en-US" sz="3600" dirty="0">
                <a:latin typeface="Cambria" panose="02040503050406030204" pitchFamily="18" charset="0"/>
                <a:ea typeface="Cambria" panose="02040503050406030204" pitchFamily="18" charset="0"/>
              </a:rPr>
              <a:t> de </a:t>
            </a:r>
            <a:r>
              <a:rPr lang="en-US" sz="3600" dirty="0" err="1">
                <a:latin typeface="Cambria" panose="02040503050406030204" pitchFamily="18" charset="0"/>
                <a:ea typeface="Cambria" panose="02040503050406030204" pitchFamily="18" charset="0"/>
              </a:rPr>
              <a:t>către</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comisia</a:t>
            </a:r>
            <a:r>
              <a:rPr lang="en-US" sz="3600" dirty="0">
                <a:latin typeface="Cambria" panose="02040503050406030204" pitchFamily="18" charset="0"/>
                <a:ea typeface="Cambria" panose="02040503050406030204" pitchFamily="18" charset="0"/>
              </a:rPr>
              <a:t> de </a:t>
            </a:r>
            <a:r>
              <a:rPr lang="en-US" sz="3600" dirty="0" err="1">
                <a:latin typeface="Cambria" panose="02040503050406030204" pitchFamily="18" charset="0"/>
                <a:ea typeface="Cambria" panose="02040503050406030204" pitchFamily="18" charset="0"/>
              </a:rPr>
              <a:t>admitere</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județeană</a:t>
            </a:r>
            <a:r>
              <a:rPr lang="en-US" sz="3600" dirty="0">
                <a:latin typeface="Cambria" panose="02040503050406030204" pitchFamily="18" charset="0"/>
                <a:ea typeface="Cambria" panose="02040503050406030204" pitchFamily="18" charset="0"/>
              </a:rPr>
              <a:t>/a </a:t>
            </a:r>
            <a:r>
              <a:rPr lang="en-US" sz="3600" dirty="0" err="1">
                <a:latin typeface="Cambria" panose="02040503050406030204" pitchFamily="18" charset="0"/>
                <a:ea typeface="Cambria" panose="02040503050406030204" pitchFamily="18" charset="0"/>
              </a:rPr>
              <a:t>municipiului</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București</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publicate</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pe</a:t>
            </a:r>
            <a:r>
              <a:rPr lang="en-US" sz="3600" dirty="0">
                <a:latin typeface="Cambria" panose="02040503050406030204" pitchFamily="18" charset="0"/>
                <a:ea typeface="Cambria" panose="02040503050406030204" pitchFamily="18" charset="0"/>
              </a:rPr>
              <a:t> site-</a:t>
            </a:r>
            <a:r>
              <a:rPr lang="en-US" sz="3600" dirty="0" err="1">
                <a:latin typeface="Cambria" panose="02040503050406030204" pitchFamily="18" charset="0"/>
                <a:ea typeface="Cambria" panose="02040503050406030204" pitchFamily="18" charset="0"/>
              </a:rPr>
              <a:t>ul</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inspectoratului</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școlar</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județean</a:t>
            </a:r>
            <a:r>
              <a:rPr lang="en-US" sz="3600" dirty="0">
                <a:latin typeface="Cambria" panose="02040503050406030204" pitchFamily="18" charset="0"/>
                <a:ea typeface="Cambria" panose="02040503050406030204" pitchFamily="18" charset="0"/>
              </a:rPr>
              <a:t>/al </a:t>
            </a:r>
            <a:r>
              <a:rPr lang="en-US" sz="3600" dirty="0" err="1">
                <a:latin typeface="Cambria" panose="02040503050406030204" pitchFamily="18" charset="0"/>
                <a:ea typeface="Cambria" panose="02040503050406030204" pitchFamily="18" charset="0"/>
              </a:rPr>
              <a:t>Municipiului</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București</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și</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comunicate</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unităților</a:t>
            </a:r>
            <a:r>
              <a:rPr lang="en-US" sz="3600" dirty="0">
                <a:latin typeface="Cambria" panose="02040503050406030204" pitchFamily="18" charset="0"/>
                <a:ea typeface="Cambria" panose="02040503050406030204" pitchFamily="18" charset="0"/>
              </a:rPr>
              <a:t> de </a:t>
            </a:r>
            <a:r>
              <a:rPr lang="en-US" sz="3600" dirty="0" err="1">
                <a:latin typeface="Cambria" panose="02040503050406030204" pitchFamily="18" charset="0"/>
                <a:ea typeface="Cambria" panose="02040503050406030204" pitchFamily="18" charset="0"/>
              </a:rPr>
              <a:t>învățământ</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până</a:t>
            </a:r>
            <a:r>
              <a:rPr lang="en-US" sz="3600" dirty="0">
                <a:latin typeface="Cambria" panose="02040503050406030204" pitchFamily="18" charset="0"/>
                <a:ea typeface="Cambria" panose="02040503050406030204" pitchFamily="18" charset="0"/>
              </a:rPr>
              <a:t> la data de </a:t>
            </a:r>
            <a:r>
              <a:rPr lang="ro-RO" sz="3600" b="1" dirty="0">
                <a:latin typeface="Cambria" panose="02040503050406030204" pitchFamily="18" charset="0"/>
                <a:ea typeface="Cambria" panose="02040503050406030204" pitchFamily="18" charset="0"/>
              </a:rPr>
              <a:t>05</a:t>
            </a:r>
            <a:r>
              <a:rPr lang="en-US" sz="3600" b="1" dirty="0">
                <a:latin typeface="Cambria" panose="02040503050406030204" pitchFamily="18" charset="0"/>
                <a:ea typeface="Cambria" panose="02040503050406030204" pitchFamily="18" charset="0"/>
              </a:rPr>
              <a:t> </a:t>
            </a:r>
            <a:r>
              <a:rPr lang="en-US" sz="3600" b="1" dirty="0" err="1">
                <a:latin typeface="Cambria" panose="02040503050406030204" pitchFamily="18" charset="0"/>
                <a:ea typeface="Cambria" panose="02040503050406030204" pitchFamily="18" charset="0"/>
              </a:rPr>
              <a:t>iulie</a:t>
            </a:r>
            <a:r>
              <a:rPr lang="en-US" sz="3600" b="1" dirty="0">
                <a:latin typeface="Cambria" panose="02040503050406030204" pitchFamily="18" charset="0"/>
                <a:ea typeface="Cambria" panose="02040503050406030204" pitchFamily="18" charset="0"/>
              </a:rPr>
              <a:t> 202</a:t>
            </a:r>
            <a:r>
              <a:rPr lang="ro-RO" sz="3600" b="1" dirty="0">
                <a:latin typeface="Cambria" panose="02040503050406030204" pitchFamily="18" charset="0"/>
                <a:ea typeface="Cambria" panose="02040503050406030204" pitchFamily="18" charset="0"/>
              </a:rPr>
              <a:t>3</a:t>
            </a:r>
            <a:r>
              <a:rPr lang="en-US" sz="3600" b="1" dirty="0">
                <a:latin typeface="Cambria" panose="02040503050406030204" pitchFamily="18" charset="0"/>
                <a:ea typeface="Cambria" panose="02040503050406030204" pitchFamily="18" charset="0"/>
              </a:rPr>
              <a:t>.</a:t>
            </a:r>
          </a:p>
          <a:p>
            <a:pPr marL="109728" indent="0" algn="just">
              <a:buNone/>
            </a:pPr>
            <a:r>
              <a:rPr lang="en-US" b="1" dirty="0">
                <a:latin typeface="Cambria" panose="02040503050406030204" pitchFamily="18" charset="0"/>
                <a:ea typeface="Cambria" panose="02040503050406030204" pitchFamily="18" charset="0"/>
              </a:rPr>
              <a:t> </a:t>
            </a:r>
            <a:endParaRPr lang="en-US" dirty="0">
              <a:latin typeface="Cambria" panose="02040503050406030204" pitchFamily="18" charset="0"/>
              <a:ea typeface="Cambria" panose="02040503050406030204" pitchFamily="18" charset="0"/>
            </a:endParaRPr>
          </a:p>
        </p:txBody>
      </p:sp>
      <p:sp>
        <p:nvSpPr>
          <p:cNvPr id="3" name="Title 2"/>
          <p:cNvSpPr>
            <a:spLocks noGrp="1"/>
          </p:cNvSpPr>
          <p:nvPr>
            <p:ph type="title"/>
          </p:nvPr>
        </p:nvSpPr>
        <p:spPr/>
        <p:txBody>
          <a:bodyPr>
            <a:noAutofit/>
          </a:bodyPr>
          <a:lstStyle/>
          <a:p>
            <a:pPr algn="ctr"/>
            <a:r>
              <a:rPr lang="ro-RO" sz="2000" dirty="0">
                <a:latin typeface="Cambria" panose="02040503050406030204" pitchFamily="18" charset="0"/>
              </a:rPr>
              <a:t>A DOUA </a:t>
            </a:r>
            <a:r>
              <a:rPr lang="vi-VN" sz="2000" dirty="0">
                <a:latin typeface="Cambria" panose="02040503050406030204" pitchFamily="18" charset="0"/>
              </a:rPr>
              <a:t>ETAPĂ de admitere în învățământul liceal de stat pentru</a:t>
            </a:r>
            <a:r>
              <a:rPr lang="ro-RO" sz="2000" dirty="0">
                <a:latin typeface="Cambria" panose="02040503050406030204" pitchFamily="18" charset="0"/>
              </a:rPr>
              <a:t> </a:t>
            </a:r>
            <a:r>
              <a:rPr lang="vi-VN" sz="2000" dirty="0">
                <a:latin typeface="Cambria" panose="02040503050406030204" pitchFamily="18" charset="0"/>
              </a:rPr>
              <a:t>candidații din seria curentă, precum și pentru cei din seriile anterioare care nu împlinesc 18 ani</a:t>
            </a:r>
            <a:r>
              <a:rPr lang="ro-RO" sz="2000" dirty="0">
                <a:latin typeface="Cambria" panose="02040503050406030204" pitchFamily="18" charset="0"/>
              </a:rPr>
              <a:t> </a:t>
            </a:r>
            <a:r>
              <a:rPr lang="vi-VN" sz="2000" dirty="0">
                <a:latin typeface="Cambria" panose="02040503050406030204" pitchFamily="18" charset="0"/>
              </a:rPr>
              <a:t>până la data începerii cursurilor anului școlar 202</a:t>
            </a:r>
            <a:r>
              <a:rPr lang="ro-RO" sz="2000" dirty="0">
                <a:latin typeface="Cambria" panose="02040503050406030204" pitchFamily="18" charset="0"/>
              </a:rPr>
              <a:t>3</a:t>
            </a:r>
            <a:r>
              <a:rPr lang="vi-VN" sz="2000" dirty="0">
                <a:latin typeface="Cambria" panose="02040503050406030204" pitchFamily="18" charset="0"/>
              </a:rPr>
              <a:t>-202</a:t>
            </a:r>
            <a:r>
              <a:rPr lang="ro-RO" sz="2000" dirty="0">
                <a:latin typeface="Cambria" panose="02040503050406030204" pitchFamily="18" charset="0"/>
              </a:rPr>
              <a:t>4</a:t>
            </a:r>
            <a:endParaRPr lang="en-US" sz="2000" dirty="0"/>
          </a:p>
        </p:txBody>
      </p:sp>
    </p:spTree>
    <p:extLst>
      <p:ext uri="{BB962C8B-B14F-4D97-AF65-F5344CB8AC3E}">
        <p14:creationId xmlns:p14="http://schemas.microsoft.com/office/powerpoint/2010/main" val="3371354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lgn="just"/>
            <a:r>
              <a:rPr lang="ro-RO" sz="3100" b="1" dirty="0">
                <a:latin typeface="Cambria" panose="02040503050406030204" pitchFamily="18" charset="0"/>
              </a:rPr>
              <a:t>Media de admitere, </a:t>
            </a:r>
            <a:r>
              <a:rPr lang="ro-RO" sz="3100" dirty="0">
                <a:latin typeface="Cambria" panose="02040503050406030204" pitchFamily="18" charset="0"/>
              </a:rPr>
              <a:t>pe baza căreia se realizează înscrierea în clasa a IX-a de liceu a absolvenților învățământului gimnazial o reprezintă </a:t>
            </a:r>
            <a:r>
              <a:rPr lang="ro-RO" sz="3100" b="1" dirty="0">
                <a:latin typeface="Cambria" panose="02040503050406030204" pitchFamily="18" charset="0"/>
              </a:rPr>
              <a:t>media generală la evaluarea națională </a:t>
            </a:r>
            <a:r>
              <a:rPr lang="ro-RO" sz="3100" dirty="0">
                <a:latin typeface="Cambria" panose="02040503050406030204" pitchFamily="18" charset="0"/>
              </a:rPr>
              <a:t>susținută de absolvenții clasei a VIII-a, calculată ca medie aritmetică, cu două zecimale, fără rotunjire, a notelor obținute la probele incluse în Evaluarea Națională*.</a:t>
            </a:r>
            <a:endParaRPr lang="en-US" sz="3100" dirty="0">
              <a:latin typeface="Cambria" panose="02040503050406030204" pitchFamily="18" charset="0"/>
            </a:endParaRPr>
          </a:p>
          <a:p>
            <a:pPr algn="just"/>
            <a:r>
              <a:rPr lang="ro-RO" sz="3100" i="1" dirty="0">
                <a:latin typeface="Cambria" panose="02040503050406030204" pitchFamily="18" charset="0"/>
              </a:rPr>
              <a:t>* Candidații care au urmat cursurile gimnaziale în limba maternă și au susținut evaluarea națională la limba și literatura maternă respectivă pot opta pentru stabilirea mediei generale la evaluarea națională fără a lua în calcul rezultatul la proba de limbă și literatură maternă. În acest sens, părinții sau reprezentanții legali ai acestor candidați completează o declarație, conform modelului prevăzut în anexa nr. 5 la ordin, semnată de părinte sau reprezentat legal și de candidat, care însoțește fișa de înscriere în vederea repartizării computerizate și se depune la secretariatul unității de învățământ de proveniență în perioada prevăzută de calendar. Acești candidați, care au optat pentru stabilirea mediei generale la evaluarea națională fără a lua în calcul rezultatul la proba de limbă și literatură maternă, nu pot fi repartizați computerizat în învățământul liceal în clase cu predare în limbile minorităților naționale</a:t>
            </a:r>
            <a:endParaRPr lang="en-US" sz="3100" dirty="0">
              <a:latin typeface="Cambria" panose="02040503050406030204" pitchFamily="18" charset="0"/>
            </a:endParaRPr>
          </a:p>
          <a:p>
            <a:endParaRPr lang="en-US" dirty="0"/>
          </a:p>
        </p:txBody>
      </p:sp>
      <p:sp>
        <p:nvSpPr>
          <p:cNvPr id="3" name="Title 2"/>
          <p:cNvSpPr>
            <a:spLocks noGrp="1"/>
          </p:cNvSpPr>
          <p:nvPr>
            <p:ph type="title"/>
          </p:nvPr>
        </p:nvSpPr>
        <p:spPr>
          <a:xfrm>
            <a:off x="609600" y="83128"/>
            <a:ext cx="10972800" cy="1278082"/>
          </a:xfrm>
        </p:spPr>
        <p:txBody>
          <a:bodyPr>
            <a:noAutofit/>
          </a:bodyPr>
          <a:lstStyle/>
          <a:p>
            <a:pPr lvl="1" algn="ctr" rtl="0">
              <a:spcBef>
                <a:spcPct val="0"/>
              </a:spcBef>
            </a:pPr>
            <a:r>
              <a:rPr lang="ro-RO" sz="2800" b="1" dirty="0"/>
              <a:t/>
            </a:r>
            <a:br>
              <a:rPr lang="ro-RO" sz="2800" b="1" dirty="0"/>
            </a:br>
            <a:r>
              <a:rPr lang="ro-RO" sz="2800" b="1" dirty="0"/>
              <a:t>Calculul mediei de admitere utilizate pentru admiterea în învățământul liceal pentru anul școlar 2023-2024</a:t>
            </a:r>
            <a:r>
              <a:rPr lang="en-US" sz="2800" b="1" dirty="0"/>
              <a:t/>
            </a:r>
            <a:br>
              <a:rPr lang="en-US" sz="2800" b="1" dirty="0"/>
            </a:br>
            <a:endParaRPr lang="en-US" sz="2800" dirty="0"/>
          </a:p>
        </p:txBody>
      </p:sp>
    </p:spTree>
    <p:extLst>
      <p:ext uri="{BB962C8B-B14F-4D97-AF65-F5344CB8AC3E}">
        <p14:creationId xmlns:p14="http://schemas.microsoft.com/office/powerpoint/2010/main" val="4172283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630936" lvl="2" indent="0">
              <a:buNone/>
            </a:pPr>
            <a:r>
              <a:rPr lang="ro-RO" sz="2000" dirty="0">
                <a:latin typeface="Cambria" panose="02040503050406030204" pitchFamily="18" charset="0"/>
              </a:rPr>
              <a:t>Pentru </a:t>
            </a:r>
            <a:r>
              <a:rPr lang="ro-RO" sz="2000" b="1" dirty="0">
                <a:latin typeface="Cambria" panose="02040503050406030204" pitchFamily="18" charset="0"/>
              </a:rPr>
              <a:t>profilul artistic</a:t>
            </a:r>
            <a:r>
              <a:rPr lang="ro-RO" sz="2000" dirty="0">
                <a:latin typeface="Cambria" panose="02040503050406030204" pitchFamily="18" charset="0"/>
              </a:rPr>
              <a:t>, </a:t>
            </a:r>
            <a:r>
              <a:rPr lang="ro-RO" sz="2000" b="1" dirty="0">
                <a:latin typeface="Cambria" panose="02040503050406030204" pitchFamily="18" charset="0"/>
              </a:rPr>
              <a:t>pentru profilul sportiv </a:t>
            </a:r>
            <a:r>
              <a:rPr lang="ro-RO" sz="2000" dirty="0">
                <a:latin typeface="Cambria" panose="02040503050406030204" pitchFamily="18" charset="0"/>
              </a:rPr>
              <a:t>și pentru </a:t>
            </a:r>
            <a:r>
              <a:rPr lang="ro-RO" sz="2000" b="1" dirty="0">
                <a:latin typeface="Cambria" panose="02040503050406030204" pitchFamily="18" charset="0"/>
              </a:rPr>
              <a:t>specializarea filologie de la liceul Waldorf,</a:t>
            </a:r>
            <a:r>
              <a:rPr lang="ro-RO" sz="2000" dirty="0">
                <a:latin typeface="Cambria" panose="02040503050406030204" pitchFamily="18" charset="0"/>
              </a:rPr>
              <a:t> media finală de admitere se calculează astfel:</a:t>
            </a:r>
            <a:endParaRPr lang="en-US" sz="2000" dirty="0">
              <a:latin typeface="Cambria" panose="02040503050406030204" pitchFamily="18" charset="0"/>
            </a:endParaRPr>
          </a:p>
          <a:p>
            <a:pPr marL="109728" indent="0" algn="ctr">
              <a:buNone/>
            </a:pPr>
            <a:r>
              <a:rPr lang="ro-RO" sz="2000" b="1" dirty="0">
                <a:latin typeface="Cambria" panose="02040503050406030204" pitchFamily="18" charset="0"/>
              </a:rPr>
              <a:t>(3 APT + MA)/4 = MFA</a:t>
            </a:r>
            <a:r>
              <a:rPr lang="ro-RO" sz="2000" dirty="0">
                <a:latin typeface="Cambria" panose="02040503050406030204" pitchFamily="18" charset="0"/>
              </a:rPr>
              <a:t>,</a:t>
            </a:r>
            <a:endParaRPr lang="en-US" sz="2000" dirty="0">
              <a:latin typeface="Cambria" panose="02040503050406030204" pitchFamily="18" charset="0"/>
            </a:endParaRPr>
          </a:p>
          <a:p>
            <a:pPr marL="109728" indent="0" algn="ctr">
              <a:buNone/>
            </a:pPr>
            <a:r>
              <a:rPr lang="ro-RO" sz="2000" dirty="0">
                <a:latin typeface="Cambria" panose="02040503050406030204" pitchFamily="18" charset="0"/>
              </a:rPr>
              <a:t>unde: APT = nota finală la probele de aptitudini;</a:t>
            </a:r>
            <a:endParaRPr lang="en-US" sz="2000" dirty="0">
              <a:latin typeface="Cambria" panose="02040503050406030204" pitchFamily="18" charset="0"/>
            </a:endParaRPr>
          </a:p>
          <a:p>
            <a:pPr marL="109728" indent="0">
              <a:buNone/>
            </a:pPr>
            <a:r>
              <a:rPr lang="ro-RO" sz="2000" dirty="0">
                <a:latin typeface="Cambria" panose="02040503050406030204" pitchFamily="18" charset="0"/>
              </a:rPr>
              <a:t>MA = media de admitere (calculată conform Punctului I); MFA = media finală de admitere.</a:t>
            </a:r>
            <a:endParaRPr lang="en-US" sz="2000" dirty="0">
              <a:latin typeface="Cambria" panose="02040503050406030204" pitchFamily="18" charset="0"/>
            </a:endParaRPr>
          </a:p>
          <a:p>
            <a:pPr lvl="2"/>
            <a:r>
              <a:rPr lang="ro-RO" sz="2000" dirty="0">
                <a:latin typeface="Cambria" panose="02040503050406030204" pitchFamily="18" charset="0"/>
              </a:rPr>
              <a:t>Pentru profilul </a:t>
            </a:r>
            <a:r>
              <a:rPr lang="ro-RO" sz="2000" b="1" dirty="0">
                <a:latin typeface="Cambria" panose="02040503050406030204" pitchFamily="18" charset="0"/>
              </a:rPr>
              <a:t>teologic</a:t>
            </a:r>
            <a:r>
              <a:rPr lang="ro-RO" sz="2000" dirty="0">
                <a:latin typeface="Cambria" panose="02040503050406030204" pitchFamily="18" charset="0"/>
              </a:rPr>
              <a:t>, media finală de admitere se calculează astfel: </a:t>
            </a:r>
          </a:p>
          <a:p>
            <a:pPr marL="630936" lvl="2" indent="0" algn="ctr">
              <a:buNone/>
            </a:pPr>
            <a:r>
              <a:rPr lang="ro-RO" sz="2000" b="1" dirty="0">
                <a:latin typeface="Cambria" panose="02040503050406030204" pitchFamily="18" charset="0"/>
              </a:rPr>
              <a:t>(APT + MA)/2 = MFA</a:t>
            </a:r>
            <a:r>
              <a:rPr lang="ro-RO" sz="2000" dirty="0">
                <a:latin typeface="Cambria" panose="02040503050406030204" pitchFamily="18" charset="0"/>
              </a:rPr>
              <a:t>,</a:t>
            </a:r>
            <a:endParaRPr lang="en-US" sz="2000" dirty="0">
              <a:latin typeface="Cambria" panose="02040503050406030204" pitchFamily="18" charset="0"/>
            </a:endParaRPr>
          </a:p>
          <a:p>
            <a:pPr marL="109728" indent="0" algn="ctr">
              <a:buNone/>
            </a:pPr>
            <a:r>
              <a:rPr lang="ro-RO" sz="2000" dirty="0">
                <a:latin typeface="Cambria" panose="02040503050406030204" pitchFamily="18" charset="0"/>
              </a:rPr>
              <a:t>unde: APT = nota finală la probele de aptitudini;</a:t>
            </a:r>
            <a:endParaRPr lang="en-US" sz="2000" dirty="0">
              <a:latin typeface="Cambria" panose="02040503050406030204" pitchFamily="18" charset="0"/>
            </a:endParaRPr>
          </a:p>
          <a:p>
            <a:pPr marL="109728" indent="0" algn="ctr">
              <a:buNone/>
            </a:pPr>
            <a:r>
              <a:rPr lang="ro-RO" sz="2000" dirty="0">
                <a:latin typeface="Cambria" panose="02040503050406030204" pitchFamily="18" charset="0"/>
              </a:rPr>
              <a:t>MA = media de admitere (calculată conform Punctului I); MFA = media finală de admitere.</a:t>
            </a:r>
            <a:endParaRPr lang="en-US" sz="2000" dirty="0">
              <a:latin typeface="Cambria" panose="02040503050406030204" pitchFamily="18" charset="0"/>
            </a:endParaRPr>
          </a:p>
          <a:p>
            <a:pPr lvl="2"/>
            <a:r>
              <a:rPr lang="ro-RO" sz="2000" dirty="0">
                <a:latin typeface="Cambria" panose="02040503050406030204" pitchFamily="18" charset="0"/>
              </a:rPr>
              <a:t>Pentru profilul militar, media finală de admitere se calculează astfel: </a:t>
            </a:r>
          </a:p>
          <a:p>
            <a:pPr marL="630936" lvl="2" indent="0" algn="ctr">
              <a:buNone/>
            </a:pPr>
            <a:r>
              <a:rPr lang="ro-RO" sz="2000" b="1" dirty="0">
                <a:latin typeface="Cambria" panose="02040503050406030204" pitchFamily="18" charset="0"/>
              </a:rPr>
              <a:t>0,2 MA + 0,8 NP = MFA</a:t>
            </a:r>
            <a:r>
              <a:rPr lang="ro-RO" sz="2000" dirty="0">
                <a:latin typeface="Cambria" panose="02040503050406030204" pitchFamily="18" charset="0"/>
              </a:rPr>
              <a:t>,</a:t>
            </a:r>
            <a:endParaRPr lang="en-US" sz="2000" dirty="0">
              <a:latin typeface="Cambria" panose="02040503050406030204" pitchFamily="18" charset="0"/>
            </a:endParaRPr>
          </a:p>
          <a:p>
            <a:pPr marL="109728" indent="0">
              <a:buNone/>
            </a:pPr>
            <a:r>
              <a:rPr lang="ro-RO" sz="2000" dirty="0">
                <a:latin typeface="Cambria" panose="02040503050406030204" pitchFamily="18" charset="0"/>
              </a:rPr>
              <a:t>unde: NP = nota la proba de verificare a cunoștințelor la disciplinele Limba și literatura română și Matematică;</a:t>
            </a:r>
            <a:endParaRPr lang="en-US" sz="2000" dirty="0">
              <a:latin typeface="Cambria" panose="02040503050406030204" pitchFamily="18" charset="0"/>
            </a:endParaRPr>
          </a:p>
          <a:p>
            <a:r>
              <a:rPr lang="ro-RO" sz="2000" dirty="0">
                <a:latin typeface="Cambria" panose="02040503050406030204" pitchFamily="18" charset="0"/>
              </a:rPr>
              <a:t>MA = media de admitere (calculată conform Punctului I); MFA = media finală de admitere.</a:t>
            </a:r>
            <a:endParaRPr lang="en-US" sz="2000" dirty="0">
              <a:latin typeface="Cambria" panose="02040503050406030204" pitchFamily="18" charset="0"/>
            </a:endParaRPr>
          </a:p>
          <a:p>
            <a:r>
              <a:rPr lang="ro-RO" sz="2000" dirty="0">
                <a:latin typeface="Cambria" panose="02040503050406030204" pitchFamily="18" charset="0"/>
              </a:rPr>
              <a:t/>
            </a:r>
            <a:br>
              <a:rPr lang="ro-RO" sz="2000" dirty="0">
                <a:latin typeface="Cambria" panose="02040503050406030204" pitchFamily="18" charset="0"/>
              </a:rPr>
            </a:br>
            <a:endParaRPr lang="en-US" sz="2000" dirty="0">
              <a:latin typeface="Cambria" panose="02040503050406030204" pitchFamily="18" charset="0"/>
            </a:endParaRPr>
          </a:p>
        </p:txBody>
      </p:sp>
      <p:sp>
        <p:nvSpPr>
          <p:cNvPr id="3" name="Title 2"/>
          <p:cNvSpPr>
            <a:spLocks noGrp="1"/>
          </p:cNvSpPr>
          <p:nvPr>
            <p:ph type="title"/>
          </p:nvPr>
        </p:nvSpPr>
        <p:spPr>
          <a:xfrm>
            <a:off x="609600" y="166255"/>
            <a:ext cx="10972800" cy="1251383"/>
          </a:xfrm>
        </p:spPr>
        <p:txBody>
          <a:bodyPr>
            <a:normAutofit fontScale="90000"/>
          </a:bodyPr>
          <a:lstStyle/>
          <a:p>
            <a:pPr lvl="1" algn="ctr" rtl="0">
              <a:spcBef>
                <a:spcPct val="0"/>
              </a:spcBef>
            </a:pPr>
            <a:r>
              <a:rPr lang="ro-RO" sz="2400" b="1" dirty="0"/>
              <a:t/>
            </a:r>
            <a:br>
              <a:rPr lang="ro-RO" sz="2400" b="1" dirty="0"/>
            </a:br>
            <a:r>
              <a:rPr lang="ro-RO" sz="2400" b="1" dirty="0">
                <a:latin typeface="Cambria" panose="02040503050406030204" pitchFamily="18" charset="0"/>
              </a:rPr>
              <a:t>Calculul mediei finale de admitere utilizate pentru admiterea în învățământul liceal vocațional, profilurile artistic, sportiv, teologic și militar, </a:t>
            </a:r>
            <a:br>
              <a:rPr lang="ro-RO" sz="2400" b="1" dirty="0">
                <a:latin typeface="Cambria" panose="02040503050406030204" pitchFamily="18" charset="0"/>
              </a:rPr>
            </a:br>
            <a:r>
              <a:rPr lang="ro-RO" sz="2400" b="1" dirty="0">
                <a:latin typeface="Cambria" panose="02040503050406030204" pitchFamily="18" charset="0"/>
              </a:rPr>
              <a:t>pentru anul școlar 2023-2024</a:t>
            </a:r>
            <a:r>
              <a:rPr lang="en-US" sz="2400" b="1" dirty="0">
                <a:latin typeface="Cambria" panose="02040503050406030204" pitchFamily="18" charset="0"/>
              </a:rPr>
              <a:t/>
            </a:r>
            <a:br>
              <a:rPr lang="en-US" sz="2400" b="1" dirty="0">
                <a:latin typeface="Cambria" panose="02040503050406030204" pitchFamily="18" charset="0"/>
              </a:rPr>
            </a:br>
            <a:endParaRPr lang="en-US" sz="2700" dirty="0">
              <a:latin typeface="Cambria" panose="02040503050406030204" pitchFamily="18" charset="0"/>
            </a:endParaRPr>
          </a:p>
        </p:txBody>
      </p:sp>
    </p:spTree>
    <p:extLst>
      <p:ext uri="{BB962C8B-B14F-4D97-AF65-F5344CB8AC3E}">
        <p14:creationId xmlns:p14="http://schemas.microsoft.com/office/powerpoint/2010/main" val="1661778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839191"/>
            <a:ext cx="10972800" cy="4168101"/>
          </a:xfrm>
        </p:spPr>
        <p:txBody>
          <a:bodyPr>
            <a:normAutofit lnSpcReduction="10000"/>
          </a:bodyPr>
          <a:lstStyle/>
          <a:p>
            <a:r>
              <a:rPr lang="en-US" altLang="ro-RO" sz="2800" dirty="0">
                <a:solidFill>
                  <a:schemeClr val="tx2"/>
                </a:solidFill>
                <a:effectLst>
                  <a:outerShdw blurRad="38100" dist="38100" dir="2700000" algn="tl">
                    <a:srgbClr val="000000">
                      <a:alpha val="43137"/>
                    </a:srgbClr>
                  </a:outerShdw>
                </a:effectLst>
                <a:latin typeface="Cambria" panose="02040503050406030204" pitchFamily="18" charset="0"/>
              </a:rPr>
              <a:t>OME</a:t>
            </a:r>
            <a:r>
              <a:rPr lang="ro-RO" altLang="ro-RO" sz="2800" dirty="0">
                <a:solidFill>
                  <a:schemeClr val="tx2"/>
                </a:solidFill>
                <a:effectLst>
                  <a:outerShdw blurRad="38100" dist="38100" dir="2700000" algn="tl">
                    <a:srgbClr val="000000">
                      <a:alpha val="43137"/>
                    </a:srgbClr>
                  </a:outerShdw>
                </a:effectLst>
                <a:latin typeface="Cambria" panose="02040503050406030204" pitchFamily="18" charset="0"/>
              </a:rPr>
              <a:t> nr. </a:t>
            </a:r>
            <a:r>
              <a:rPr lang="en-US" altLang="ro-RO" sz="2800" dirty="0">
                <a:solidFill>
                  <a:schemeClr val="tx2"/>
                </a:solidFill>
                <a:effectLst>
                  <a:outerShdw blurRad="38100" dist="38100" dir="2700000" algn="tl">
                    <a:srgbClr val="000000">
                      <a:alpha val="43137"/>
                    </a:srgbClr>
                  </a:outerShdw>
                </a:effectLst>
                <a:latin typeface="Cambria" panose="02040503050406030204" pitchFamily="18" charset="0"/>
              </a:rPr>
              <a:t> </a:t>
            </a:r>
            <a:r>
              <a:rPr lang="ro-RO" altLang="ro-RO" sz="2800" dirty="0">
                <a:solidFill>
                  <a:schemeClr val="tx2"/>
                </a:solidFill>
                <a:effectLst>
                  <a:outerShdw blurRad="38100" dist="38100" dir="2700000" algn="tl">
                    <a:srgbClr val="000000">
                      <a:alpha val="43137"/>
                    </a:srgbClr>
                  </a:outerShdw>
                </a:effectLst>
                <a:latin typeface="Cambria" panose="02040503050406030204" pitchFamily="18" charset="0"/>
              </a:rPr>
              <a:t>5</a:t>
            </a:r>
            <a:r>
              <a:rPr lang="en-US" altLang="ro-RO" sz="2800" dirty="0">
                <a:solidFill>
                  <a:schemeClr val="tx2"/>
                </a:solidFill>
                <a:effectLst>
                  <a:outerShdw blurRad="38100" dist="38100" dir="2700000" algn="tl">
                    <a:srgbClr val="000000">
                      <a:alpha val="43137"/>
                    </a:srgbClr>
                  </a:outerShdw>
                </a:effectLst>
                <a:latin typeface="Cambria" panose="02040503050406030204" pitchFamily="18" charset="0"/>
              </a:rPr>
              <a:t>439/2023</a:t>
            </a:r>
            <a:r>
              <a:rPr lang="ro-RO" altLang="ro-RO" sz="2800" dirty="0">
                <a:solidFill>
                  <a:schemeClr val="tx2"/>
                </a:solidFill>
                <a:effectLst>
                  <a:outerShdw blurRad="38100" dist="38100" dir="2700000" algn="tl">
                    <a:srgbClr val="000000">
                      <a:alpha val="43137"/>
                    </a:srgbClr>
                  </a:outerShdw>
                </a:effectLst>
                <a:latin typeface="Cambria" panose="02040503050406030204" pitchFamily="18" charset="0"/>
              </a:rPr>
              <a:t> </a:t>
            </a:r>
            <a:r>
              <a:rPr lang="en-US" altLang="en-US" sz="2800" dirty="0" err="1">
                <a:solidFill>
                  <a:schemeClr val="tx2"/>
                </a:solidFill>
                <a:latin typeface="Cambria" panose="02040503050406030204" pitchFamily="18" charset="0"/>
              </a:rPr>
              <a:t>privind</a:t>
            </a:r>
            <a:r>
              <a:rPr lang="en-US" altLang="en-US" sz="2800" dirty="0">
                <a:solidFill>
                  <a:schemeClr val="tx2"/>
                </a:solidFill>
                <a:latin typeface="Cambria" panose="02040503050406030204" pitchFamily="18" charset="0"/>
              </a:rPr>
              <a:t> </a:t>
            </a:r>
            <a:r>
              <a:rPr lang="en-US" altLang="en-US" sz="2800" dirty="0" err="1">
                <a:solidFill>
                  <a:schemeClr val="tx2"/>
                </a:solidFill>
                <a:latin typeface="Cambria" panose="02040503050406030204" pitchFamily="18" charset="0"/>
              </a:rPr>
              <a:t>organizarea</a:t>
            </a:r>
            <a:r>
              <a:rPr lang="en-US" altLang="en-US" sz="2800" dirty="0">
                <a:solidFill>
                  <a:schemeClr val="tx2"/>
                </a:solidFill>
                <a:latin typeface="Cambria" panose="02040503050406030204" pitchFamily="18" charset="0"/>
              </a:rPr>
              <a:t> </a:t>
            </a:r>
            <a:r>
              <a:rPr lang="ro-RO" altLang="en-US" sz="2800" dirty="0" err="1">
                <a:solidFill>
                  <a:schemeClr val="tx2"/>
                </a:solidFill>
                <a:latin typeface="Cambria" panose="02040503050406030204" pitchFamily="18" charset="0"/>
              </a:rPr>
              <a:t>ş</a:t>
            </a:r>
            <a:r>
              <a:rPr lang="en-US" altLang="en-US" sz="2800" dirty="0" err="1">
                <a:solidFill>
                  <a:schemeClr val="tx2"/>
                </a:solidFill>
                <a:latin typeface="Cambria" panose="02040503050406030204" pitchFamily="18" charset="0"/>
              </a:rPr>
              <a:t>i</a:t>
            </a:r>
            <a:r>
              <a:rPr lang="en-US" altLang="en-US" sz="2800" dirty="0">
                <a:solidFill>
                  <a:schemeClr val="tx2"/>
                </a:solidFill>
                <a:latin typeface="Cambria" panose="02040503050406030204" pitchFamily="18" charset="0"/>
              </a:rPr>
              <a:t> </a:t>
            </a:r>
            <a:r>
              <a:rPr lang="en-US" altLang="en-US" sz="2800" dirty="0" err="1">
                <a:solidFill>
                  <a:schemeClr val="tx2"/>
                </a:solidFill>
                <a:latin typeface="Cambria" panose="02040503050406030204" pitchFamily="18" charset="0"/>
              </a:rPr>
              <a:t>desf</a:t>
            </a:r>
            <a:r>
              <a:rPr lang="ro-RO" altLang="en-US" sz="2800" dirty="0" err="1">
                <a:solidFill>
                  <a:schemeClr val="tx2"/>
                </a:solidFill>
                <a:latin typeface="Cambria" panose="02040503050406030204" pitchFamily="18" charset="0"/>
              </a:rPr>
              <a:t>ăş</a:t>
            </a:r>
            <a:r>
              <a:rPr lang="en-US" altLang="en-US" sz="2800" dirty="0" err="1">
                <a:solidFill>
                  <a:schemeClr val="tx2"/>
                </a:solidFill>
                <a:latin typeface="Cambria" panose="02040503050406030204" pitchFamily="18" charset="0"/>
              </a:rPr>
              <a:t>urarea</a:t>
            </a:r>
            <a:r>
              <a:rPr lang="en-US" altLang="en-US" sz="2800" dirty="0">
                <a:solidFill>
                  <a:schemeClr val="tx2"/>
                </a:solidFill>
                <a:latin typeface="Cambria" panose="02040503050406030204" pitchFamily="18" charset="0"/>
              </a:rPr>
              <a:t> </a:t>
            </a:r>
            <a:r>
              <a:rPr lang="ro-RO" altLang="en-US" sz="2800" dirty="0">
                <a:solidFill>
                  <a:schemeClr val="tx2"/>
                </a:solidFill>
                <a:latin typeface="Cambria" panose="02040503050406030204" pitchFamily="18" charset="0"/>
              </a:rPr>
              <a:t> </a:t>
            </a:r>
            <a:r>
              <a:rPr lang="en-US" altLang="en-US" sz="2800" dirty="0" err="1">
                <a:solidFill>
                  <a:schemeClr val="tx2"/>
                </a:solidFill>
                <a:latin typeface="Cambria" panose="02040503050406030204" pitchFamily="18" charset="0"/>
              </a:rPr>
              <a:t>admiterii</a:t>
            </a:r>
            <a:r>
              <a:rPr lang="en-US" altLang="en-US" sz="2800" dirty="0">
                <a:solidFill>
                  <a:schemeClr val="tx2"/>
                </a:solidFill>
                <a:latin typeface="Cambria" panose="02040503050406030204" pitchFamily="18" charset="0"/>
              </a:rPr>
              <a:t> </a:t>
            </a:r>
            <a:r>
              <a:rPr lang="ro-RO" altLang="en-US" sz="2800" dirty="0">
                <a:solidFill>
                  <a:schemeClr val="tx2"/>
                </a:solidFill>
                <a:latin typeface="Cambria" panose="02040503050406030204" pitchFamily="18" charset="0"/>
              </a:rPr>
              <a:t>î</a:t>
            </a:r>
            <a:r>
              <a:rPr lang="en-US" altLang="en-US" sz="2800" dirty="0">
                <a:solidFill>
                  <a:schemeClr val="tx2"/>
                </a:solidFill>
                <a:latin typeface="Cambria" panose="02040503050406030204" pitchFamily="18" charset="0"/>
              </a:rPr>
              <a:t>n </a:t>
            </a:r>
            <a:r>
              <a:rPr lang="ro-RO" altLang="ro-RO" sz="2800" dirty="0">
                <a:solidFill>
                  <a:schemeClr val="tx2"/>
                </a:solidFill>
                <a:latin typeface="Cambria" panose="02040503050406030204" pitchFamily="18" charset="0"/>
              </a:rPr>
              <a:t>î</a:t>
            </a:r>
            <a:r>
              <a:rPr lang="en-US" altLang="ro-RO" sz="2800" dirty="0" err="1">
                <a:solidFill>
                  <a:schemeClr val="tx2"/>
                </a:solidFill>
                <a:latin typeface="Cambria" panose="02040503050406030204" pitchFamily="18" charset="0"/>
              </a:rPr>
              <a:t>nv</a:t>
            </a:r>
            <a:r>
              <a:rPr lang="ro-RO" altLang="ro-RO" sz="2800" dirty="0" err="1">
                <a:solidFill>
                  <a:schemeClr val="tx2"/>
                </a:solidFill>
                <a:latin typeface="Cambria" panose="02040503050406030204" pitchFamily="18" charset="0"/>
              </a:rPr>
              <a:t>ăţă</a:t>
            </a:r>
            <a:r>
              <a:rPr lang="en-US" altLang="ro-RO" sz="2800" dirty="0">
                <a:solidFill>
                  <a:schemeClr val="tx2"/>
                </a:solidFill>
                <a:latin typeface="Cambria" panose="02040503050406030204" pitchFamily="18" charset="0"/>
              </a:rPr>
              <a:t>m</a:t>
            </a:r>
            <a:r>
              <a:rPr lang="ro-RO" altLang="ro-RO" sz="2800" dirty="0">
                <a:solidFill>
                  <a:schemeClr val="tx2"/>
                </a:solidFill>
                <a:latin typeface="Cambria" panose="02040503050406030204" pitchFamily="18" charset="0"/>
              </a:rPr>
              <a:t>â</a:t>
            </a:r>
            <a:r>
              <a:rPr lang="en-US" altLang="ro-RO" sz="2800" dirty="0" err="1">
                <a:solidFill>
                  <a:schemeClr val="tx2"/>
                </a:solidFill>
                <a:latin typeface="Cambria" panose="02040503050406030204" pitchFamily="18" charset="0"/>
              </a:rPr>
              <a:t>ntul</a:t>
            </a:r>
            <a:r>
              <a:rPr lang="en-US" altLang="ro-RO" sz="2800" dirty="0">
                <a:solidFill>
                  <a:schemeClr val="tx2"/>
                </a:solidFill>
                <a:latin typeface="Cambria" panose="02040503050406030204" pitchFamily="18" charset="0"/>
              </a:rPr>
              <a:t> </a:t>
            </a:r>
            <a:r>
              <a:rPr lang="en-US" altLang="ro-RO" sz="2800" dirty="0" err="1">
                <a:solidFill>
                  <a:schemeClr val="tx2"/>
                </a:solidFill>
                <a:latin typeface="Cambria" panose="02040503050406030204" pitchFamily="18" charset="0"/>
              </a:rPr>
              <a:t>profesional</a:t>
            </a:r>
            <a:r>
              <a:rPr lang="en-US" altLang="ro-RO" sz="2800" dirty="0">
                <a:solidFill>
                  <a:schemeClr val="tx2"/>
                </a:solidFill>
                <a:latin typeface="Cambria" panose="02040503050406030204" pitchFamily="18" charset="0"/>
              </a:rPr>
              <a:t> de stat </a:t>
            </a:r>
            <a:r>
              <a:rPr lang="ro-RO" altLang="ro-RO" sz="2800" dirty="0">
                <a:solidFill>
                  <a:schemeClr val="tx2"/>
                </a:solidFill>
                <a:latin typeface="Cambria" panose="02040503050406030204" pitchFamily="18" charset="0"/>
              </a:rPr>
              <a:t>și învățământul dual </a:t>
            </a:r>
            <a:r>
              <a:rPr lang="en-US" altLang="ro-RO" sz="2800" dirty="0" err="1">
                <a:solidFill>
                  <a:schemeClr val="tx2"/>
                </a:solidFill>
                <a:latin typeface="Cambria" panose="02040503050406030204" pitchFamily="18" charset="0"/>
              </a:rPr>
              <a:t>pentru</a:t>
            </a:r>
            <a:r>
              <a:rPr lang="en-US" altLang="ro-RO" sz="2800" dirty="0">
                <a:solidFill>
                  <a:schemeClr val="tx2"/>
                </a:solidFill>
                <a:latin typeface="Cambria" panose="02040503050406030204" pitchFamily="18" charset="0"/>
              </a:rPr>
              <a:t> </a:t>
            </a:r>
            <a:r>
              <a:rPr lang="en-US" altLang="ro-RO" sz="2800" dirty="0" err="1">
                <a:solidFill>
                  <a:schemeClr val="tx2"/>
                </a:solidFill>
                <a:latin typeface="Cambria" panose="02040503050406030204" pitchFamily="18" charset="0"/>
              </a:rPr>
              <a:t>anul</a:t>
            </a:r>
            <a:r>
              <a:rPr lang="en-US" altLang="ro-RO" sz="2800" dirty="0">
                <a:solidFill>
                  <a:schemeClr val="tx2"/>
                </a:solidFill>
                <a:latin typeface="Cambria" panose="02040503050406030204" pitchFamily="18" charset="0"/>
              </a:rPr>
              <a:t> </a:t>
            </a:r>
            <a:r>
              <a:rPr lang="ro-RO" altLang="ro-RO" sz="2800" dirty="0" err="1">
                <a:solidFill>
                  <a:schemeClr val="tx2"/>
                </a:solidFill>
                <a:latin typeface="Cambria" panose="02040503050406030204" pitchFamily="18" charset="0"/>
              </a:rPr>
              <a:t>ş</a:t>
            </a:r>
            <a:r>
              <a:rPr lang="en-US" altLang="ro-RO" sz="2800" dirty="0" err="1">
                <a:solidFill>
                  <a:schemeClr val="tx2"/>
                </a:solidFill>
                <a:latin typeface="Cambria" panose="02040503050406030204" pitchFamily="18" charset="0"/>
              </a:rPr>
              <a:t>colar</a:t>
            </a:r>
            <a:r>
              <a:rPr lang="en-US" altLang="ro-RO" sz="2800" dirty="0">
                <a:solidFill>
                  <a:schemeClr val="tx2"/>
                </a:solidFill>
                <a:latin typeface="Cambria" panose="02040503050406030204" pitchFamily="18" charset="0"/>
              </a:rPr>
              <a:t> 20</a:t>
            </a:r>
            <a:r>
              <a:rPr lang="ro-RO" altLang="ro-RO" sz="2800" dirty="0">
                <a:solidFill>
                  <a:schemeClr val="tx2"/>
                </a:solidFill>
                <a:latin typeface="Cambria" panose="02040503050406030204" pitchFamily="18" charset="0"/>
              </a:rPr>
              <a:t>2</a:t>
            </a:r>
            <a:r>
              <a:rPr lang="en-US" altLang="ro-RO" sz="2800" dirty="0">
                <a:solidFill>
                  <a:schemeClr val="tx2"/>
                </a:solidFill>
                <a:latin typeface="Cambria" panose="02040503050406030204" pitchFamily="18" charset="0"/>
              </a:rPr>
              <a:t>3-20</a:t>
            </a:r>
            <a:r>
              <a:rPr lang="ro-RO" altLang="ro-RO" sz="2800" dirty="0">
                <a:solidFill>
                  <a:schemeClr val="tx2"/>
                </a:solidFill>
                <a:latin typeface="Cambria" panose="02040503050406030204" pitchFamily="18" charset="0"/>
              </a:rPr>
              <a:t>2</a:t>
            </a:r>
            <a:r>
              <a:rPr lang="en-US" altLang="ro-RO" sz="2800" dirty="0">
                <a:solidFill>
                  <a:schemeClr val="tx2"/>
                </a:solidFill>
                <a:latin typeface="Cambria" panose="02040503050406030204" pitchFamily="18" charset="0"/>
              </a:rPr>
              <a:t>4</a:t>
            </a:r>
            <a:r>
              <a:rPr lang="ro-RO" altLang="ro-RO" sz="2800" dirty="0">
                <a:solidFill>
                  <a:schemeClr val="tx2"/>
                </a:solidFill>
                <a:latin typeface="Cambria" panose="02040503050406030204" pitchFamily="18" charset="0"/>
              </a:rPr>
              <a:t>;</a:t>
            </a:r>
          </a:p>
          <a:p>
            <a:pPr algn="just"/>
            <a:r>
              <a:rPr lang="ro-RO" sz="2800" dirty="0">
                <a:solidFill>
                  <a:schemeClr val="tx2"/>
                </a:solidFill>
                <a:effectLst>
                  <a:outerShdw blurRad="38100" dist="38100" dir="2700000" algn="tl">
                    <a:srgbClr val="000000">
                      <a:alpha val="43137"/>
                    </a:srgbClr>
                  </a:outerShdw>
                </a:effectLst>
                <a:latin typeface="Cambria" panose="02040503050406030204" pitchFamily="18" charset="0"/>
              </a:rPr>
              <a:t>OMEN nr. 3556/2017 </a:t>
            </a:r>
            <a:r>
              <a:rPr lang="ro-RO" sz="2800" dirty="0">
                <a:solidFill>
                  <a:schemeClr val="tx2"/>
                </a:solidFill>
                <a:latin typeface="Cambria" panose="02040503050406030204" pitchFamily="18" charset="0"/>
              </a:rPr>
              <a:t>privind Metodologia-cadru de organizare și desfășurare a admiterii  în învățământul dual pentru calificări profesionale de nivel 3, conform Cadrului național al calificărilor, cu modificările și completările ulterioare;</a:t>
            </a:r>
          </a:p>
          <a:p>
            <a:pPr algn="just"/>
            <a:r>
              <a:rPr lang="ro-RO" sz="2800" b="1" dirty="0">
                <a:solidFill>
                  <a:schemeClr val="tx2"/>
                </a:solidFill>
                <a:latin typeface="Cambria" panose="02040503050406030204" pitchFamily="18" charset="0"/>
              </a:rPr>
              <a:t>OMENCS nr. 5068/2016 </a:t>
            </a:r>
            <a:r>
              <a:rPr lang="ro-RO" sz="2800" dirty="0">
                <a:solidFill>
                  <a:schemeClr val="tx2"/>
                </a:solidFill>
                <a:latin typeface="Cambria" panose="02040503050406030204" pitchFamily="18" charset="0"/>
              </a:rPr>
              <a:t>privind</a:t>
            </a:r>
            <a:r>
              <a:rPr lang="ro-RO" sz="2800" b="1" dirty="0">
                <a:solidFill>
                  <a:schemeClr val="tx2"/>
                </a:solidFill>
                <a:latin typeface="Cambria" panose="02040503050406030204" pitchFamily="18" charset="0"/>
              </a:rPr>
              <a:t> </a:t>
            </a:r>
            <a:r>
              <a:rPr lang="ro-RO" sz="2800" dirty="0">
                <a:solidFill>
                  <a:schemeClr val="tx2"/>
                </a:solidFill>
                <a:latin typeface="Cambria" panose="02040503050406030204" pitchFamily="18" charset="0"/>
              </a:rPr>
              <a:t>Metodologia de organizare și desfășurare a admiterii  în învățământul profesional de stat, cu modificările și completările ulterioare;</a:t>
            </a:r>
            <a:endParaRPr lang="en-US" sz="2800" dirty="0">
              <a:solidFill>
                <a:schemeClr val="tx2"/>
              </a:solidFill>
              <a:latin typeface="Cambria" panose="02040503050406030204" pitchFamily="18" charset="0"/>
            </a:endParaRPr>
          </a:p>
        </p:txBody>
      </p:sp>
      <p:sp>
        <p:nvSpPr>
          <p:cNvPr id="3" name="Title 2"/>
          <p:cNvSpPr>
            <a:spLocks noGrp="1"/>
          </p:cNvSpPr>
          <p:nvPr>
            <p:ph type="title"/>
          </p:nvPr>
        </p:nvSpPr>
        <p:spPr>
          <a:xfrm>
            <a:off x="609600" y="124691"/>
            <a:ext cx="10972800" cy="1610591"/>
          </a:xfrm>
        </p:spPr>
        <p:txBody>
          <a:bodyPr>
            <a:normAutofit fontScale="90000"/>
          </a:bodyPr>
          <a:lstStyle/>
          <a:p>
            <a:pPr algn="ctr"/>
            <a:r>
              <a:rPr lang="ro-RO" sz="4400" dirty="0">
                <a:latin typeface="Cambria" panose="02040503050406030204" pitchFamily="18" charset="0"/>
              </a:rPr>
              <a:t>CADRUL LEGISLATIV </a:t>
            </a:r>
            <a:br>
              <a:rPr lang="ro-RO" sz="4400" dirty="0">
                <a:latin typeface="Cambria" panose="02040503050406030204" pitchFamily="18" charset="0"/>
              </a:rPr>
            </a:br>
            <a:r>
              <a:rPr lang="ro-RO" sz="4400" dirty="0">
                <a:latin typeface="Cambria" panose="02040503050406030204" pitchFamily="18" charset="0"/>
              </a:rPr>
              <a:t>Admitere învățământ profesional și dual de stat</a:t>
            </a:r>
            <a:endParaRPr lang="en-US" dirty="0"/>
          </a:p>
        </p:txBody>
      </p:sp>
    </p:spTree>
    <p:extLst>
      <p:ext uri="{BB962C8B-B14F-4D97-AF65-F5344CB8AC3E}">
        <p14:creationId xmlns:p14="http://schemas.microsoft.com/office/powerpoint/2010/main" val="323633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1" y="2039815"/>
            <a:ext cx="9601196" cy="3836053"/>
          </a:xfrm>
        </p:spPr>
        <p:txBody>
          <a:bodyPr>
            <a:normAutofit lnSpcReduction="10000"/>
          </a:bodyPr>
          <a:lstStyle/>
          <a:p>
            <a:pPr algn="just">
              <a:buFont typeface="Wingdings" panose="05000000000000000000" pitchFamily="2" charset="2"/>
              <a:buChar char="Ø"/>
            </a:pPr>
            <a:endParaRPr lang="ro-RO" altLang="en-US" sz="1800" dirty="0">
              <a:solidFill>
                <a:schemeClr val="tx2"/>
              </a:solidFill>
              <a:latin typeface="Cambria" panose="02040503050406030204" pitchFamily="18" charset="0"/>
            </a:endParaRPr>
          </a:p>
          <a:p>
            <a:pPr algn="just">
              <a:buFont typeface="Arial" panose="020B0604020202020204" pitchFamily="34" charset="0"/>
              <a:buChar char="•"/>
            </a:pPr>
            <a:r>
              <a:rPr lang="en-US" altLang="en-US" sz="3200" dirty="0">
                <a:solidFill>
                  <a:schemeClr val="tx2"/>
                </a:solidFill>
                <a:effectLst>
                  <a:outerShdw blurRad="38100" dist="38100" dir="2700000" algn="tl">
                    <a:srgbClr val="000000">
                      <a:alpha val="43137"/>
                    </a:srgbClr>
                  </a:outerShdw>
                </a:effectLst>
                <a:latin typeface="Cambria" panose="02040503050406030204" pitchFamily="18" charset="0"/>
              </a:rPr>
              <a:t>OME </a:t>
            </a:r>
            <a:r>
              <a:rPr lang="ro-RO" altLang="en-US" sz="3200" dirty="0">
                <a:solidFill>
                  <a:schemeClr val="tx2"/>
                </a:solidFill>
                <a:effectLst>
                  <a:outerShdw blurRad="38100" dist="38100" dir="2700000" algn="tl">
                    <a:srgbClr val="000000">
                      <a:alpha val="43137"/>
                    </a:srgbClr>
                  </a:outerShdw>
                </a:effectLst>
                <a:latin typeface="Cambria" panose="02040503050406030204" pitchFamily="18" charset="0"/>
              </a:rPr>
              <a:t>nr. </a:t>
            </a:r>
            <a:r>
              <a:rPr lang="en-GB" altLang="en-US" sz="3200" dirty="0">
                <a:solidFill>
                  <a:schemeClr val="tx2"/>
                </a:solidFill>
                <a:effectLst>
                  <a:outerShdw blurRad="38100" dist="38100" dir="2700000" algn="tl">
                    <a:srgbClr val="000000">
                      <a:alpha val="43137"/>
                    </a:srgbClr>
                  </a:outerShdw>
                </a:effectLst>
                <a:latin typeface="Cambria" panose="02040503050406030204" pitchFamily="18" charset="0"/>
              </a:rPr>
              <a:t>5</a:t>
            </a:r>
            <a:r>
              <a:rPr lang="en-US" altLang="en-US" sz="3200" dirty="0">
                <a:solidFill>
                  <a:schemeClr val="tx2"/>
                </a:solidFill>
                <a:effectLst>
                  <a:outerShdw blurRad="38100" dist="38100" dir="2700000" algn="tl">
                    <a:srgbClr val="000000">
                      <a:alpha val="43137"/>
                    </a:srgbClr>
                  </a:outerShdw>
                </a:effectLst>
                <a:latin typeface="Cambria" panose="02040503050406030204" pitchFamily="18" charset="0"/>
              </a:rPr>
              <a:t>243/2023</a:t>
            </a:r>
            <a:r>
              <a:rPr lang="en-US" altLang="en-US" sz="3200" dirty="0">
                <a:solidFill>
                  <a:schemeClr val="tx2"/>
                </a:solidFill>
                <a:latin typeface="Cambria" panose="02040503050406030204" pitchFamily="18" charset="0"/>
              </a:rPr>
              <a:t>privind </a:t>
            </a:r>
            <a:r>
              <a:rPr lang="en-US" altLang="en-US" sz="3200" dirty="0" err="1">
                <a:solidFill>
                  <a:schemeClr val="tx2"/>
                </a:solidFill>
                <a:latin typeface="Cambria" panose="02040503050406030204" pitchFamily="18" charset="0"/>
              </a:rPr>
              <a:t>organizarea</a:t>
            </a:r>
            <a:r>
              <a:rPr lang="en-US" altLang="en-US" sz="3200" dirty="0">
                <a:solidFill>
                  <a:schemeClr val="tx2"/>
                </a:solidFill>
                <a:latin typeface="Cambria" panose="02040503050406030204" pitchFamily="18" charset="0"/>
              </a:rPr>
              <a:t> </a:t>
            </a:r>
            <a:r>
              <a:rPr lang="ro-RO" altLang="en-US" sz="3200" dirty="0">
                <a:solidFill>
                  <a:schemeClr val="tx2"/>
                </a:solidFill>
                <a:latin typeface="Cambria" panose="02040503050406030204" pitchFamily="18" charset="0"/>
              </a:rPr>
              <a:t>ş</a:t>
            </a:r>
            <a:r>
              <a:rPr lang="en-US" altLang="en-US" sz="3200" dirty="0" err="1">
                <a:solidFill>
                  <a:schemeClr val="tx2"/>
                </a:solidFill>
                <a:latin typeface="Cambria" panose="02040503050406030204" pitchFamily="18" charset="0"/>
              </a:rPr>
              <a:t>i</a:t>
            </a:r>
            <a:r>
              <a:rPr lang="en-US" altLang="en-US" sz="3200" dirty="0">
                <a:solidFill>
                  <a:schemeClr val="tx2"/>
                </a:solidFill>
                <a:latin typeface="Cambria" panose="02040503050406030204" pitchFamily="18" charset="0"/>
              </a:rPr>
              <a:t> </a:t>
            </a:r>
            <a:r>
              <a:rPr lang="en-US" altLang="en-US" sz="3200" dirty="0" err="1">
                <a:solidFill>
                  <a:schemeClr val="tx2"/>
                </a:solidFill>
                <a:latin typeface="Cambria" panose="02040503050406030204" pitchFamily="18" charset="0"/>
              </a:rPr>
              <a:t>desf</a:t>
            </a:r>
            <a:r>
              <a:rPr lang="ro-RO" altLang="en-US" sz="3200" dirty="0">
                <a:solidFill>
                  <a:schemeClr val="tx2"/>
                </a:solidFill>
                <a:latin typeface="Cambria" panose="02040503050406030204" pitchFamily="18" charset="0"/>
              </a:rPr>
              <a:t>ăş</a:t>
            </a:r>
            <a:r>
              <a:rPr lang="en-US" altLang="en-US" sz="3200" dirty="0" err="1">
                <a:solidFill>
                  <a:schemeClr val="tx2"/>
                </a:solidFill>
                <a:latin typeface="Cambria" panose="02040503050406030204" pitchFamily="18" charset="0"/>
              </a:rPr>
              <a:t>urarea</a:t>
            </a:r>
            <a:r>
              <a:rPr lang="en-US" altLang="en-US" sz="3200" dirty="0">
                <a:solidFill>
                  <a:schemeClr val="tx2"/>
                </a:solidFill>
                <a:latin typeface="Cambria" panose="02040503050406030204" pitchFamily="18" charset="0"/>
              </a:rPr>
              <a:t> </a:t>
            </a:r>
            <a:r>
              <a:rPr lang="en-US" altLang="en-US" sz="3200" dirty="0" err="1">
                <a:solidFill>
                  <a:schemeClr val="tx2"/>
                </a:solidFill>
                <a:latin typeface="Cambria" panose="02040503050406030204" pitchFamily="18" charset="0"/>
              </a:rPr>
              <a:t>admiterii</a:t>
            </a:r>
            <a:r>
              <a:rPr lang="en-US" altLang="en-US" sz="3200" dirty="0">
                <a:solidFill>
                  <a:schemeClr val="tx2"/>
                </a:solidFill>
                <a:latin typeface="Cambria" panose="02040503050406030204" pitchFamily="18" charset="0"/>
              </a:rPr>
              <a:t> </a:t>
            </a:r>
            <a:r>
              <a:rPr lang="ro-RO" altLang="en-US" sz="3200" dirty="0">
                <a:solidFill>
                  <a:schemeClr val="tx2"/>
                </a:solidFill>
                <a:latin typeface="Cambria" panose="02040503050406030204" pitchFamily="18" charset="0"/>
              </a:rPr>
              <a:t>î</a:t>
            </a:r>
            <a:r>
              <a:rPr lang="en-US" altLang="en-US" sz="3200" dirty="0">
                <a:solidFill>
                  <a:schemeClr val="tx2"/>
                </a:solidFill>
                <a:latin typeface="Cambria" panose="02040503050406030204" pitchFamily="18" charset="0"/>
              </a:rPr>
              <a:t>n </a:t>
            </a:r>
            <a:r>
              <a:rPr lang="ro-RO" altLang="en-US" sz="3200" dirty="0">
                <a:solidFill>
                  <a:schemeClr val="tx2"/>
                </a:solidFill>
                <a:latin typeface="Cambria" panose="02040503050406030204" pitchFamily="18" charset="0"/>
              </a:rPr>
              <a:t>î</a:t>
            </a:r>
            <a:r>
              <a:rPr lang="en-US" altLang="en-US" sz="3200" dirty="0" err="1">
                <a:solidFill>
                  <a:schemeClr val="tx2"/>
                </a:solidFill>
                <a:latin typeface="Cambria" panose="02040503050406030204" pitchFamily="18" charset="0"/>
              </a:rPr>
              <a:t>nv</a:t>
            </a:r>
            <a:r>
              <a:rPr lang="ro-RO" altLang="en-US" sz="3200" dirty="0">
                <a:solidFill>
                  <a:schemeClr val="tx2"/>
                </a:solidFill>
                <a:latin typeface="Cambria" panose="02040503050406030204" pitchFamily="18" charset="0"/>
              </a:rPr>
              <a:t>ăţă</a:t>
            </a:r>
            <a:r>
              <a:rPr lang="en-US" altLang="en-US" sz="3200" dirty="0">
                <a:solidFill>
                  <a:schemeClr val="tx2"/>
                </a:solidFill>
                <a:latin typeface="Cambria" panose="02040503050406030204" pitchFamily="18" charset="0"/>
              </a:rPr>
              <a:t>m</a:t>
            </a:r>
            <a:r>
              <a:rPr lang="ro-RO" altLang="en-US" sz="3200" dirty="0">
                <a:solidFill>
                  <a:schemeClr val="tx2"/>
                </a:solidFill>
                <a:latin typeface="Cambria" panose="02040503050406030204" pitchFamily="18" charset="0"/>
              </a:rPr>
              <a:t>â</a:t>
            </a:r>
            <a:r>
              <a:rPr lang="en-US" altLang="en-US" sz="3200" dirty="0" err="1">
                <a:solidFill>
                  <a:schemeClr val="tx2"/>
                </a:solidFill>
                <a:latin typeface="Cambria" panose="02040503050406030204" pitchFamily="18" charset="0"/>
              </a:rPr>
              <a:t>ntul</a:t>
            </a:r>
            <a:r>
              <a:rPr lang="en-US" altLang="en-US" sz="3200" dirty="0">
                <a:solidFill>
                  <a:schemeClr val="tx2"/>
                </a:solidFill>
                <a:latin typeface="Cambria" panose="02040503050406030204" pitchFamily="18" charset="0"/>
              </a:rPr>
              <a:t> </a:t>
            </a:r>
            <a:r>
              <a:rPr lang="en-US" altLang="en-US" sz="3200" dirty="0" err="1">
                <a:solidFill>
                  <a:schemeClr val="tx2"/>
                </a:solidFill>
                <a:latin typeface="Cambria" panose="02040503050406030204" pitchFamily="18" charset="0"/>
              </a:rPr>
              <a:t>liceal</a:t>
            </a:r>
            <a:r>
              <a:rPr lang="en-US" altLang="en-US" sz="3200" dirty="0">
                <a:solidFill>
                  <a:schemeClr val="tx2"/>
                </a:solidFill>
                <a:latin typeface="Cambria" panose="02040503050406030204" pitchFamily="18" charset="0"/>
              </a:rPr>
              <a:t> de stat </a:t>
            </a:r>
            <a:r>
              <a:rPr lang="en-US" altLang="en-US" sz="3200" dirty="0" err="1">
                <a:solidFill>
                  <a:schemeClr val="tx2"/>
                </a:solidFill>
                <a:latin typeface="Cambria" panose="02040503050406030204" pitchFamily="18" charset="0"/>
              </a:rPr>
              <a:t>pentru</a:t>
            </a:r>
            <a:r>
              <a:rPr lang="en-US" altLang="en-US" sz="3200" dirty="0">
                <a:solidFill>
                  <a:schemeClr val="tx2"/>
                </a:solidFill>
                <a:latin typeface="Cambria" panose="02040503050406030204" pitchFamily="18" charset="0"/>
              </a:rPr>
              <a:t> </a:t>
            </a:r>
            <a:r>
              <a:rPr lang="en-US" altLang="en-US" sz="3200" dirty="0" err="1">
                <a:solidFill>
                  <a:schemeClr val="tx2"/>
                </a:solidFill>
                <a:latin typeface="Cambria" panose="02040503050406030204" pitchFamily="18" charset="0"/>
              </a:rPr>
              <a:t>anul</a:t>
            </a:r>
            <a:r>
              <a:rPr lang="en-US" altLang="en-US" sz="3200" dirty="0">
                <a:solidFill>
                  <a:schemeClr val="tx2"/>
                </a:solidFill>
                <a:latin typeface="Cambria" panose="02040503050406030204" pitchFamily="18" charset="0"/>
              </a:rPr>
              <a:t> </a:t>
            </a:r>
            <a:r>
              <a:rPr lang="ro-RO" altLang="en-US" sz="3200" dirty="0">
                <a:solidFill>
                  <a:schemeClr val="tx2"/>
                </a:solidFill>
                <a:latin typeface="Cambria" panose="02040503050406030204" pitchFamily="18" charset="0"/>
              </a:rPr>
              <a:t>ş</a:t>
            </a:r>
            <a:r>
              <a:rPr lang="en-US" altLang="en-US" sz="3200" dirty="0" err="1">
                <a:solidFill>
                  <a:schemeClr val="tx2"/>
                </a:solidFill>
                <a:latin typeface="Cambria" panose="02040503050406030204" pitchFamily="18" charset="0"/>
              </a:rPr>
              <a:t>colar</a:t>
            </a:r>
            <a:r>
              <a:rPr lang="en-US" altLang="en-US" sz="3200" dirty="0">
                <a:solidFill>
                  <a:schemeClr val="tx2"/>
                </a:solidFill>
                <a:latin typeface="Cambria" panose="02040503050406030204" pitchFamily="18" charset="0"/>
              </a:rPr>
              <a:t> 20</a:t>
            </a:r>
            <a:r>
              <a:rPr lang="ro-RO" altLang="en-US" sz="3200" dirty="0">
                <a:solidFill>
                  <a:schemeClr val="tx2"/>
                </a:solidFill>
                <a:latin typeface="Cambria" panose="02040503050406030204" pitchFamily="18" charset="0"/>
              </a:rPr>
              <a:t>2</a:t>
            </a:r>
            <a:r>
              <a:rPr lang="en-US" altLang="en-US" sz="3200" dirty="0">
                <a:solidFill>
                  <a:schemeClr val="tx2"/>
                </a:solidFill>
                <a:latin typeface="Cambria" panose="02040503050406030204" pitchFamily="18" charset="0"/>
              </a:rPr>
              <a:t>3-20</a:t>
            </a:r>
            <a:r>
              <a:rPr lang="ro-RO" altLang="en-US" sz="3200" dirty="0">
                <a:solidFill>
                  <a:schemeClr val="tx2"/>
                </a:solidFill>
                <a:latin typeface="Cambria" panose="02040503050406030204" pitchFamily="18" charset="0"/>
              </a:rPr>
              <a:t>2</a:t>
            </a:r>
            <a:r>
              <a:rPr lang="en-US" altLang="en-US" sz="3200" dirty="0">
                <a:solidFill>
                  <a:schemeClr val="tx2"/>
                </a:solidFill>
                <a:latin typeface="Cambria" panose="02040503050406030204" pitchFamily="18" charset="0"/>
              </a:rPr>
              <a:t>4 (</a:t>
            </a:r>
            <a:r>
              <a:rPr lang="en-US" altLang="en-US" sz="3200" dirty="0" err="1">
                <a:solidFill>
                  <a:schemeClr val="tx2"/>
                </a:solidFill>
                <a:latin typeface="Cambria" panose="02040503050406030204" pitchFamily="18" charset="0"/>
              </a:rPr>
              <a:t>Anexe</a:t>
            </a:r>
            <a:r>
              <a:rPr lang="en-US" altLang="en-US" sz="3200" dirty="0">
                <a:solidFill>
                  <a:schemeClr val="tx2"/>
                </a:solidFill>
                <a:latin typeface="Cambria" panose="02040503050406030204" pitchFamily="18" charset="0"/>
              </a:rPr>
              <a:t> 1-5)</a:t>
            </a:r>
            <a:r>
              <a:rPr lang="ro-RO" altLang="en-US" sz="3200" dirty="0">
                <a:solidFill>
                  <a:schemeClr val="tx2"/>
                </a:solidFill>
                <a:latin typeface="Cambria" panose="02040503050406030204" pitchFamily="18" charset="0"/>
              </a:rPr>
              <a:t>;</a:t>
            </a:r>
          </a:p>
          <a:p>
            <a:pPr algn="just">
              <a:buFont typeface="Arial" panose="020B0604020202020204" pitchFamily="34" charset="0"/>
              <a:buChar char="•"/>
            </a:pPr>
            <a:r>
              <a:rPr lang="vi-VN" sz="3200" b="1" dirty="0">
                <a:solidFill>
                  <a:schemeClr val="tx2"/>
                </a:solidFill>
                <a:latin typeface="Cambria" panose="02040503050406030204" pitchFamily="18" charset="0"/>
              </a:rPr>
              <a:t>Anexa I la </a:t>
            </a:r>
            <a:r>
              <a:rPr lang="en-GB" sz="3200" b="1" dirty="0">
                <a:solidFill>
                  <a:schemeClr val="tx2"/>
                </a:solidFill>
                <a:latin typeface="Cambria" panose="02040503050406030204" pitchFamily="18" charset="0"/>
              </a:rPr>
              <a:t>O</a:t>
            </a:r>
            <a:r>
              <a:rPr lang="vi-VN" sz="3200" b="1" dirty="0">
                <a:solidFill>
                  <a:schemeClr val="tx2"/>
                </a:solidFill>
                <a:latin typeface="Cambria" panose="02040503050406030204" pitchFamily="18" charset="0"/>
              </a:rPr>
              <a:t>MECTS nr. 4802/31.08.2010</a:t>
            </a:r>
            <a:r>
              <a:rPr lang="vi-VN" sz="3200" dirty="0">
                <a:solidFill>
                  <a:schemeClr val="tx2"/>
                </a:solidFill>
                <a:latin typeface="Cambria" panose="02040503050406030204" pitchFamily="18" charset="0"/>
              </a:rPr>
              <a:t>, privind organizarea şi desfăşurarea admiterii în învăţământul liceal de stat pentru anul şcolar 2011-2012</a:t>
            </a:r>
            <a:endParaRPr lang="ro-RO" altLang="en-US" sz="3200" dirty="0">
              <a:solidFill>
                <a:schemeClr val="tx2"/>
              </a:solidFill>
              <a:latin typeface="Cambria" panose="02040503050406030204" pitchFamily="18" charset="0"/>
            </a:endParaRPr>
          </a:p>
          <a:p>
            <a:pPr marL="0" indent="0" algn="just">
              <a:buNone/>
            </a:pPr>
            <a:endParaRPr lang="ro-RO" altLang="en-US" sz="1800" dirty="0">
              <a:solidFill>
                <a:schemeClr val="tx2"/>
              </a:solidFill>
              <a:latin typeface="Cambria" panose="02040503050406030204" pitchFamily="18" charset="0"/>
            </a:endParaRPr>
          </a:p>
          <a:p>
            <a:pPr>
              <a:buFont typeface="Arial" panose="020B0604020202020204" pitchFamily="34" charset="0"/>
              <a:buChar char="•"/>
            </a:pPr>
            <a:endParaRPr lang="en-US" altLang="en-US" dirty="0">
              <a:solidFill>
                <a:schemeClr val="tx2"/>
              </a:solidFill>
              <a:latin typeface="Cambria" panose="02040503050406030204" pitchFamily="18" charset="0"/>
            </a:endParaRPr>
          </a:p>
          <a:p>
            <a:endParaRPr lang="en-US" dirty="0"/>
          </a:p>
        </p:txBody>
      </p:sp>
      <p:sp>
        <p:nvSpPr>
          <p:cNvPr id="2" name="Title 1"/>
          <p:cNvSpPr>
            <a:spLocks noGrp="1"/>
          </p:cNvSpPr>
          <p:nvPr>
            <p:ph type="title"/>
          </p:nvPr>
        </p:nvSpPr>
        <p:spPr>
          <a:xfrm>
            <a:off x="1295402" y="562708"/>
            <a:ext cx="9601196" cy="1418493"/>
          </a:xfrm>
        </p:spPr>
        <p:txBody>
          <a:bodyPr>
            <a:normAutofit fontScale="90000"/>
          </a:bodyPr>
          <a:lstStyle/>
          <a:p>
            <a:pPr algn="ctr"/>
            <a:r>
              <a:rPr lang="ro-RO" sz="5400" dirty="0">
                <a:latin typeface="Cambria" panose="02040503050406030204" pitchFamily="18" charset="0"/>
              </a:rPr>
              <a:t>CADRUL LEGISLATIV </a:t>
            </a:r>
            <a:br>
              <a:rPr lang="ro-RO" sz="5400" dirty="0">
                <a:latin typeface="Cambria" panose="02040503050406030204" pitchFamily="18" charset="0"/>
              </a:rPr>
            </a:br>
            <a:r>
              <a:rPr lang="ro-RO" sz="5400" dirty="0">
                <a:latin typeface="Cambria" panose="02040503050406030204" pitchFamily="18" charset="0"/>
              </a:rPr>
              <a:t>Admiterea în învățământul liceal </a:t>
            </a:r>
            <a:endParaRPr lang="en-US" sz="5400" dirty="0">
              <a:latin typeface="Cambria" panose="02040503050406030204" pitchFamily="18" charset="0"/>
            </a:endParaRPr>
          </a:p>
        </p:txBody>
      </p:sp>
    </p:spTree>
    <p:extLst>
      <p:ext uri="{BB962C8B-B14F-4D97-AF65-F5344CB8AC3E}">
        <p14:creationId xmlns:p14="http://schemas.microsoft.com/office/powerpoint/2010/main" val="38583055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lvl="0" algn="just"/>
            <a:r>
              <a:rPr lang="ro-RO" sz="3400" b="1" dirty="0">
                <a:latin typeface="Cambria" panose="02040503050406030204" pitchFamily="18" charset="0"/>
                <a:ea typeface="Cambria" panose="02040503050406030204" pitchFamily="18" charset="0"/>
              </a:rPr>
              <a:t>În perioada 10-11 iulie 2023</a:t>
            </a:r>
            <a:r>
              <a:rPr lang="ro-RO" sz="3400" dirty="0">
                <a:latin typeface="Cambria" panose="02040503050406030204" pitchFamily="18" charset="0"/>
                <a:ea typeface="Cambria" panose="02040503050406030204" pitchFamily="18" charset="0"/>
              </a:rPr>
              <a:t>, secretariatele unităților de învățământ gimnazial completează, la cererea elevilor și a părinților/reprezentanților legali pentru minori, fișa de înscriere în învățământul profesional și dual de stat cu informațiile privind datele personale ale absolvenților claselor a VIII-a, mediile generale de absolvire, notele și mediile obținute la evaluarea națională din clasa a VIII-a. </a:t>
            </a:r>
            <a:r>
              <a:rPr lang="ro-RO" sz="3400" u="sng" dirty="0">
                <a:latin typeface="Cambria" panose="02040503050406030204" pitchFamily="18" charset="0"/>
                <a:ea typeface="Cambria" panose="02040503050406030204" pitchFamily="18" charset="0"/>
              </a:rPr>
              <a:t>Completarea opțiunilor în anexa fișei de înscriere de către candidații care solicită înscrierea pe locurile speciale pentru romi și de către părinții acestora, asistați de diriginții claselor a VIII-a, la unitatea de învățământ. </a:t>
            </a:r>
            <a:r>
              <a:rPr lang="ro-RO" sz="3400" dirty="0">
                <a:latin typeface="Cambria" panose="02040503050406030204" pitchFamily="18" charset="0"/>
                <a:ea typeface="Cambria" panose="02040503050406030204" pitchFamily="18" charset="0"/>
              </a:rPr>
              <a:t>Eliberarea, de către unitățile de învățământ gimnazial, a fișei de înscriere în învățământul profesional și dual de stat, însoțită de anexa fișei de înscriere pentru candidații care solicită aceasta.</a:t>
            </a:r>
            <a:endParaRPr lang="en-US" sz="3400" dirty="0">
              <a:latin typeface="Cambria" panose="02040503050406030204" pitchFamily="18" charset="0"/>
              <a:ea typeface="Cambria" panose="02040503050406030204" pitchFamily="18" charset="0"/>
            </a:endParaRPr>
          </a:p>
          <a:p>
            <a:pPr algn="just"/>
            <a:r>
              <a:rPr lang="ro-RO" sz="3400" b="1" i="1" dirty="0">
                <a:latin typeface="Cambria" panose="02040503050406030204" pitchFamily="18" charset="0"/>
                <a:ea typeface="Cambria" panose="02040503050406030204" pitchFamily="18" charset="0"/>
              </a:rPr>
              <a:t>NOTĂ:</a:t>
            </a:r>
            <a:r>
              <a:rPr lang="ro-RO" sz="3400" i="1" dirty="0">
                <a:latin typeface="Cambria" panose="02040503050406030204" pitchFamily="18" charset="0"/>
                <a:ea typeface="Cambria" panose="02040503050406030204" pitchFamily="18" charset="0"/>
              </a:rPr>
              <a:t> Se va elibera o singură fișă de înscriere. Nu se eliberează fișe de înscriere elevilor din clasa a VIII-a cu situația școlară neîncheiată, aflați în stare de corigență sau repetenție.</a:t>
            </a:r>
            <a:endParaRPr lang="en-US" sz="3400" dirty="0">
              <a:latin typeface="Cambria" panose="02040503050406030204" pitchFamily="18" charset="0"/>
              <a:ea typeface="Cambria" panose="02040503050406030204" pitchFamily="18" charset="0"/>
            </a:endParaRPr>
          </a:p>
          <a:p>
            <a:pPr marL="109728" indent="0">
              <a:buNone/>
            </a:pPr>
            <a:endParaRPr lang="ro-RO" b="1" u="sng" dirty="0">
              <a:latin typeface="Cambria" panose="02040503050406030204" pitchFamily="18" charset="0"/>
            </a:endParaRPr>
          </a:p>
        </p:txBody>
      </p:sp>
      <p:sp>
        <p:nvSpPr>
          <p:cNvPr id="3" name="Title 2"/>
          <p:cNvSpPr>
            <a:spLocks noGrp="1"/>
          </p:cNvSpPr>
          <p:nvPr>
            <p:ph type="title"/>
          </p:nvPr>
        </p:nvSpPr>
        <p:spPr/>
        <p:txBody>
          <a:bodyPr>
            <a:normAutofit fontScale="90000"/>
          </a:bodyPr>
          <a:lstStyle/>
          <a:p>
            <a:pPr algn="ctr"/>
            <a:r>
              <a:rPr lang="it-IT" dirty="0">
                <a:latin typeface="Cambria" panose="02040503050406030204" pitchFamily="18" charset="0"/>
              </a:rPr>
              <a:t>Admiterea candidaţilor pe locurile speciale pentru romi</a:t>
            </a:r>
            <a:r>
              <a:rPr lang="ro-RO" dirty="0">
                <a:latin typeface="Cambria" panose="02040503050406030204" pitchFamily="18" charset="0"/>
              </a:rPr>
              <a:t> în învăţămâtul profesional şi dual </a:t>
            </a:r>
            <a:endParaRPr lang="en-US" dirty="0">
              <a:latin typeface="Cambria" panose="02040503050406030204" pitchFamily="18" charset="0"/>
            </a:endParaRPr>
          </a:p>
        </p:txBody>
      </p:sp>
    </p:spTree>
    <p:extLst>
      <p:ext uri="{BB962C8B-B14F-4D97-AF65-F5344CB8AC3E}">
        <p14:creationId xmlns:p14="http://schemas.microsoft.com/office/powerpoint/2010/main" val="1865160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481329"/>
            <a:ext cx="10972800" cy="4981816"/>
          </a:xfrm>
        </p:spPr>
        <p:txBody>
          <a:bodyPr>
            <a:normAutofit fontScale="47500" lnSpcReduction="20000"/>
          </a:bodyPr>
          <a:lstStyle/>
          <a:p>
            <a:pPr lvl="0" algn="just"/>
            <a:r>
              <a:rPr lang="ro-RO" sz="3600" b="1" dirty="0">
                <a:latin typeface="Cambria" panose="02040503050406030204" pitchFamily="18" charset="0"/>
                <a:ea typeface="Cambria" panose="02040503050406030204" pitchFamily="18" charset="0"/>
              </a:rPr>
              <a:t>10 - 11 iulie 2023</a:t>
            </a:r>
            <a:r>
              <a:rPr lang="ro-RO"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Completarea</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opţiunilor</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în</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fişa</a:t>
            </a:r>
            <a:r>
              <a:rPr lang="en-US" sz="3600" dirty="0">
                <a:latin typeface="Cambria" panose="02040503050406030204" pitchFamily="18" charset="0"/>
                <a:ea typeface="Cambria" panose="02040503050406030204" pitchFamily="18" charset="0"/>
              </a:rPr>
              <a:t> de </a:t>
            </a:r>
            <a:r>
              <a:rPr lang="en-US" sz="3600" dirty="0" err="1">
                <a:latin typeface="Cambria" panose="02040503050406030204" pitchFamily="18" charset="0"/>
                <a:ea typeface="Cambria" panose="02040503050406030204" pitchFamily="18" charset="0"/>
              </a:rPr>
              <a:t>înscriere</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în</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învăţământul</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profesional</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şi</a:t>
            </a:r>
            <a:r>
              <a:rPr lang="en-US" sz="3600" dirty="0">
                <a:latin typeface="Cambria" panose="02040503050406030204" pitchFamily="18" charset="0"/>
                <a:ea typeface="Cambria" panose="02040503050406030204" pitchFamily="18" charset="0"/>
              </a:rPr>
              <a:t> dual </a:t>
            </a:r>
            <a:r>
              <a:rPr lang="en-US" sz="3600" dirty="0" err="1">
                <a:latin typeface="Cambria" panose="02040503050406030204" pitchFamily="18" charset="0"/>
                <a:ea typeface="Cambria" panose="02040503050406030204" pitchFamily="18" charset="0"/>
              </a:rPr>
              <a:t>pe</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locurile</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speciale</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pentru</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romi</a:t>
            </a:r>
            <a:r>
              <a:rPr lang="en-US" sz="3600" dirty="0">
                <a:latin typeface="Cambria" panose="02040503050406030204" pitchFamily="18" charset="0"/>
                <a:ea typeface="Cambria" panose="02040503050406030204" pitchFamily="18" charset="0"/>
              </a:rPr>
              <a:t> de </a:t>
            </a:r>
            <a:r>
              <a:rPr lang="en-US" sz="3600" dirty="0" err="1">
                <a:latin typeface="Cambria" panose="02040503050406030204" pitchFamily="18" charset="0"/>
                <a:ea typeface="Cambria" panose="02040503050406030204" pitchFamily="18" charset="0"/>
              </a:rPr>
              <a:t>către</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candidaţii</a:t>
            </a:r>
            <a:r>
              <a:rPr lang="en-US" sz="3600" dirty="0">
                <a:latin typeface="Cambria" panose="02040503050406030204" pitchFamily="18" charset="0"/>
                <a:ea typeface="Cambria" panose="02040503050406030204" pitchFamily="18" charset="0"/>
              </a:rPr>
              <a:t> care </a:t>
            </a:r>
            <a:r>
              <a:rPr lang="en-US" sz="3600" dirty="0" err="1">
                <a:latin typeface="Cambria" panose="02040503050406030204" pitchFamily="18" charset="0"/>
                <a:ea typeface="Cambria" panose="02040503050406030204" pitchFamily="18" charset="0"/>
              </a:rPr>
              <a:t>solicită</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acest</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lucru</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şi</a:t>
            </a:r>
            <a:r>
              <a:rPr lang="en-US" sz="3600" dirty="0">
                <a:latin typeface="Cambria" panose="02040503050406030204" pitchFamily="18" charset="0"/>
                <a:ea typeface="Cambria" panose="02040503050406030204" pitchFamily="18" charset="0"/>
              </a:rPr>
              <a:t> de </a:t>
            </a:r>
            <a:r>
              <a:rPr lang="en-US" sz="3600" dirty="0" err="1">
                <a:latin typeface="Cambria" panose="02040503050406030204" pitchFamily="18" charset="0"/>
                <a:ea typeface="Cambria" panose="02040503050406030204" pitchFamily="18" charset="0"/>
              </a:rPr>
              <a:t>către</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părinţii</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acestora</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asistaţi</a:t>
            </a:r>
            <a:r>
              <a:rPr lang="en-US" sz="3600" dirty="0">
                <a:latin typeface="Cambria" panose="02040503050406030204" pitchFamily="18" charset="0"/>
                <a:ea typeface="Cambria" panose="02040503050406030204" pitchFamily="18" charset="0"/>
              </a:rPr>
              <a:t> de </a:t>
            </a:r>
            <a:r>
              <a:rPr lang="en-US" sz="3600" dirty="0" err="1">
                <a:latin typeface="Cambria" panose="02040503050406030204" pitchFamily="18" charset="0"/>
                <a:ea typeface="Cambria" panose="02040503050406030204" pitchFamily="18" charset="0"/>
              </a:rPr>
              <a:t>diriginţii</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claselor</a:t>
            </a:r>
            <a:r>
              <a:rPr lang="en-US" sz="3600" dirty="0">
                <a:latin typeface="Cambria" panose="02040503050406030204" pitchFamily="18" charset="0"/>
                <a:ea typeface="Cambria" panose="02040503050406030204" pitchFamily="18" charset="0"/>
              </a:rPr>
              <a:t> a VIII-a, la </a:t>
            </a:r>
            <a:r>
              <a:rPr lang="en-US" sz="3600" dirty="0" err="1">
                <a:latin typeface="Cambria" panose="02040503050406030204" pitchFamily="18" charset="0"/>
                <a:ea typeface="Cambria" panose="02040503050406030204" pitchFamily="18" charset="0"/>
              </a:rPr>
              <a:t>unitatea</a:t>
            </a:r>
            <a:r>
              <a:rPr lang="en-US" sz="3600" dirty="0">
                <a:latin typeface="Cambria" panose="02040503050406030204" pitchFamily="18" charset="0"/>
                <a:ea typeface="Cambria" panose="02040503050406030204" pitchFamily="18" charset="0"/>
              </a:rPr>
              <a:t> de </a:t>
            </a:r>
            <a:r>
              <a:rPr lang="en-US" sz="3600" dirty="0" err="1">
                <a:latin typeface="Cambria" panose="02040503050406030204" pitchFamily="18" charset="0"/>
                <a:ea typeface="Cambria" panose="02040503050406030204" pitchFamily="18" charset="0"/>
              </a:rPr>
              <a:t>învăţământ</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sau</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prin</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formular</a:t>
            </a:r>
            <a:r>
              <a:rPr lang="en-US" sz="3600" dirty="0">
                <a:latin typeface="Cambria" panose="02040503050406030204" pitchFamily="18" charset="0"/>
                <a:ea typeface="Cambria" panose="02040503050406030204" pitchFamily="18" charset="0"/>
              </a:rPr>
              <a:t> </a:t>
            </a:r>
            <a:r>
              <a:rPr lang="en-US" sz="3600" dirty="0" err="1">
                <a:latin typeface="Cambria" panose="02040503050406030204" pitchFamily="18" charset="0"/>
                <a:ea typeface="Cambria" panose="02040503050406030204" pitchFamily="18" charset="0"/>
              </a:rPr>
              <a:t>transmis</a:t>
            </a:r>
            <a:r>
              <a:rPr lang="en-US" sz="3600" dirty="0">
                <a:latin typeface="Cambria" panose="02040503050406030204" pitchFamily="18" charset="0"/>
                <a:ea typeface="Cambria" panose="02040503050406030204" pitchFamily="18" charset="0"/>
              </a:rPr>
              <a:t> electronic </a:t>
            </a:r>
            <a:endParaRPr lang="ro-RO" sz="3600" dirty="0">
              <a:latin typeface="Cambria" panose="02040503050406030204" pitchFamily="18" charset="0"/>
              <a:ea typeface="Cambria" panose="02040503050406030204" pitchFamily="18" charset="0"/>
            </a:endParaRPr>
          </a:p>
          <a:p>
            <a:pPr marL="109728" lvl="0" indent="0" algn="just">
              <a:buNone/>
            </a:pPr>
            <a:r>
              <a:rPr lang="en-US" sz="3600" i="1" dirty="0">
                <a:latin typeface="Cambria" panose="02040503050406030204" pitchFamily="18" charset="0"/>
                <a:ea typeface="Cambria" panose="02040503050406030204" pitchFamily="18" charset="0"/>
              </a:rPr>
              <a:t>NOTĂ: </a:t>
            </a:r>
            <a:r>
              <a:rPr lang="en-US" sz="3600" i="1" dirty="0" err="1">
                <a:latin typeface="Cambria" panose="02040503050406030204" pitchFamily="18" charset="0"/>
                <a:ea typeface="Cambria" panose="02040503050406030204" pitchFamily="18" charset="0"/>
              </a:rPr>
              <a:t>Orice</a:t>
            </a:r>
            <a:r>
              <a:rPr lang="en-US" sz="3600" i="1" dirty="0">
                <a:latin typeface="Cambria" panose="02040503050406030204" pitchFamily="18" charset="0"/>
                <a:ea typeface="Cambria" panose="02040503050406030204" pitchFamily="18" charset="0"/>
              </a:rPr>
              <a:t> </a:t>
            </a:r>
            <a:r>
              <a:rPr lang="en-US" sz="3600" i="1" dirty="0" err="1">
                <a:latin typeface="Cambria" panose="02040503050406030204" pitchFamily="18" charset="0"/>
                <a:ea typeface="Cambria" panose="02040503050406030204" pitchFamily="18" charset="0"/>
              </a:rPr>
              <a:t>fişă</a:t>
            </a:r>
            <a:r>
              <a:rPr lang="en-US" sz="3600" i="1" dirty="0">
                <a:latin typeface="Cambria" panose="02040503050406030204" pitchFamily="18" charset="0"/>
                <a:ea typeface="Cambria" panose="02040503050406030204" pitchFamily="18" charset="0"/>
              </a:rPr>
              <a:t> </a:t>
            </a:r>
            <a:r>
              <a:rPr lang="en-US" sz="3600" i="1" dirty="0" err="1">
                <a:latin typeface="Cambria" panose="02040503050406030204" pitchFamily="18" charset="0"/>
                <a:ea typeface="Cambria" panose="02040503050406030204" pitchFamily="18" charset="0"/>
              </a:rPr>
              <a:t>depusă</a:t>
            </a:r>
            <a:r>
              <a:rPr lang="en-US" sz="3600" i="1" dirty="0">
                <a:latin typeface="Cambria" panose="02040503050406030204" pitchFamily="18" charset="0"/>
                <a:ea typeface="Cambria" panose="02040503050406030204" pitchFamily="18" charset="0"/>
              </a:rPr>
              <a:t> </a:t>
            </a:r>
            <a:r>
              <a:rPr lang="en-US" sz="3600" i="1" dirty="0" err="1">
                <a:latin typeface="Cambria" panose="02040503050406030204" pitchFamily="18" charset="0"/>
                <a:ea typeface="Cambria" panose="02040503050406030204" pitchFamily="18" charset="0"/>
              </a:rPr>
              <a:t>după</a:t>
            </a:r>
            <a:r>
              <a:rPr lang="en-US" sz="3600" i="1" dirty="0">
                <a:latin typeface="Cambria" panose="02040503050406030204" pitchFamily="18" charset="0"/>
                <a:ea typeface="Cambria" panose="02040503050406030204" pitchFamily="18" charset="0"/>
              </a:rPr>
              <a:t> </a:t>
            </a:r>
            <a:r>
              <a:rPr lang="en-US" sz="3600" i="1" dirty="0" err="1">
                <a:latin typeface="Cambria" panose="02040503050406030204" pitchFamily="18" charset="0"/>
                <a:ea typeface="Cambria" panose="02040503050406030204" pitchFamily="18" charset="0"/>
              </a:rPr>
              <a:t>această</a:t>
            </a:r>
            <a:r>
              <a:rPr lang="en-US" sz="3600" i="1" dirty="0">
                <a:latin typeface="Cambria" panose="02040503050406030204" pitchFamily="18" charset="0"/>
                <a:ea typeface="Cambria" panose="02040503050406030204" pitchFamily="18" charset="0"/>
              </a:rPr>
              <a:t> </a:t>
            </a:r>
            <a:r>
              <a:rPr lang="en-US" sz="3600" i="1" dirty="0" err="1">
                <a:latin typeface="Cambria" panose="02040503050406030204" pitchFamily="18" charset="0"/>
                <a:ea typeface="Cambria" panose="02040503050406030204" pitchFamily="18" charset="0"/>
              </a:rPr>
              <a:t>dată</a:t>
            </a:r>
            <a:r>
              <a:rPr lang="en-US" sz="3600" i="1" dirty="0">
                <a:latin typeface="Cambria" panose="02040503050406030204" pitchFamily="18" charset="0"/>
                <a:ea typeface="Cambria" panose="02040503050406030204" pitchFamily="18" charset="0"/>
              </a:rPr>
              <a:t> nu </a:t>
            </a:r>
            <a:r>
              <a:rPr lang="en-US" sz="3600" i="1" dirty="0" err="1">
                <a:latin typeface="Cambria" panose="02040503050406030204" pitchFamily="18" charset="0"/>
                <a:ea typeface="Cambria" panose="02040503050406030204" pitchFamily="18" charset="0"/>
              </a:rPr>
              <a:t>va</a:t>
            </a:r>
            <a:r>
              <a:rPr lang="en-US" sz="3600" i="1" dirty="0">
                <a:latin typeface="Cambria" panose="02040503050406030204" pitchFamily="18" charset="0"/>
                <a:ea typeface="Cambria" panose="02040503050406030204" pitchFamily="18" charset="0"/>
              </a:rPr>
              <a:t> </a:t>
            </a:r>
            <a:r>
              <a:rPr lang="en-US" sz="3600" i="1" dirty="0" err="1">
                <a:latin typeface="Cambria" panose="02040503050406030204" pitchFamily="18" charset="0"/>
                <a:ea typeface="Cambria" panose="02040503050406030204" pitchFamily="18" charset="0"/>
              </a:rPr>
              <a:t>mai</a:t>
            </a:r>
            <a:r>
              <a:rPr lang="en-US" sz="3600" i="1" dirty="0">
                <a:latin typeface="Cambria" panose="02040503050406030204" pitchFamily="18" charset="0"/>
                <a:ea typeface="Cambria" panose="02040503050406030204" pitchFamily="18" charset="0"/>
              </a:rPr>
              <a:t> fi </a:t>
            </a:r>
            <a:r>
              <a:rPr lang="en-US" sz="3600" i="1" dirty="0" err="1">
                <a:latin typeface="Cambria" panose="02040503050406030204" pitchFamily="18" charset="0"/>
                <a:ea typeface="Cambria" panose="02040503050406030204" pitchFamily="18" charset="0"/>
              </a:rPr>
              <a:t>luată</a:t>
            </a:r>
            <a:r>
              <a:rPr lang="en-US" sz="3600" i="1" dirty="0">
                <a:latin typeface="Cambria" panose="02040503050406030204" pitchFamily="18" charset="0"/>
                <a:ea typeface="Cambria" panose="02040503050406030204" pitchFamily="18" charset="0"/>
              </a:rPr>
              <a:t> </a:t>
            </a:r>
            <a:r>
              <a:rPr lang="en-US" sz="3600" i="1" dirty="0" err="1">
                <a:latin typeface="Cambria" panose="02040503050406030204" pitchFamily="18" charset="0"/>
                <a:ea typeface="Cambria" panose="02040503050406030204" pitchFamily="18" charset="0"/>
              </a:rPr>
              <a:t>în</a:t>
            </a:r>
            <a:r>
              <a:rPr lang="en-US" sz="3600" i="1" dirty="0">
                <a:latin typeface="Cambria" panose="02040503050406030204" pitchFamily="18" charset="0"/>
                <a:ea typeface="Cambria" panose="02040503050406030204" pitchFamily="18" charset="0"/>
              </a:rPr>
              <a:t> </a:t>
            </a:r>
            <a:r>
              <a:rPr lang="en-US" sz="3600" i="1" dirty="0" err="1">
                <a:latin typeface="Cambria" panose="02040503050406030204" pitchFamily="18" charset="0"/>
                <a:ea typeface="Cambria" panose="02040503050406030204" pitchFamily="18" charset="0"/>
              </a:rPr>
              <a:t>considerare</a:t>
            </a:r>
            <a:r>
              <a:rPr lang="en-US" sz="3600" i="1" dirty="0">
                <a:latin typeface="Cambria" panose="02040503050406030204" pitchFamily="18" charset="0"/>
                <a:ea typeface="Cambria" panose="02040503050406030204" pitchFamily="18" charset="0"/>
              </a:rPr>
              <a:t>. </a:t>
            </a:r>
            <a:r>
              <a:rPr lang="en-US" sz="3600" i="1" dirty="0" err="1">
                <a:latin typeface="Cambria" panose="02040503050406030204" pitchFamily="18" charset="0"/>
                <a:ea typeface="Cambria" panose="02040503050406030204" pitchFamily="18" charset="0"/>
              </a:rPr>
              <a:t>Orice</a:t>
            </a:r>
            <a:r>
              <a:rPr lang="en-US" sz="3600" i="1" dirty="0">
                <a:latin typeface="Cambria" panose="02040503050406030204" pitchFamily="18" charset="0"/>
                <a:ea typeface="Cambria" panose="02040503050406030204" pitchFamily="18" charset="0"/>
              </a:rPr>
              <a:t> </a:t>
            </a:r>
            <a:r>
              <a:rPr lang="en-US" sz="3600" i="1" dirty="0" err="1">
                <a:latin typeface="Cambria" panose="02040503050406030204" pitchFamily="18" charset="0"/>
                <a:ea typeface="Cambria" panose="02040503050406030204" pitchFamily="18" charset="0"/>
              </a:rPr>
              <a:t>opţiune</a:t>
            </a:r>
            <a:r>
              <a:rPr lang="en-US" sz="3600" i="1" dirty="0">
                <a:latin typeface="Cambria" panose="02040503050406030204" pitchFamily="18" charset="0"/>
                <a:ea typeface="Cambria" panose="02040503050406030204" pitchFamily="18" charset="0"/>
              </a:rPr>
              <a:t> </a:t>
            </a:r>
            <a:r>
              <a:rPr lang="en-US" sz="3600" i="1" dirty="0" err="1">
                <a:latin typeface="Cambria" panose="02040503050406030204" pitchFamily="18" charset="0"/>
                <a:ea typeface="Cambria" panose="02040503050406030204" pitchFamily="18" charset="0"/>
              </a:rPr>
              <a:t>greşită</a:t>
            </a:r>
            <a:r>
              <a:rPr lang="en-US" sz="3600" i="1" dirty="0">
                <a:latin typeface="Cambria" panose="02040503050406030204" pitchFamily="18" charset="0"/>
                <a:ea typeface="Cambria" panose="02040503050406030204" pitchFamily="18" charset="0"/>
              </a:rPr>
              <a:t> </a:t>
            </a:r>
            <a:r>
              <a:rPr lang="en-US" sz="3600" i="1" dirty="0" err="1">
                <a:latin typeface="Cambria" panose="02040503050406030204" pitchFamily="18" charset="0"/>
                <a:ea typeface="Cambria" panose="02040503050406030204" pitchFamily="18" charset="0"/>
              </a:rPr>
              <a:t>poate</a:t>
            </a:r>
            <a:r>
              <a:rPr lang="en-US" sz="3600" i="1" dirty="0">
                <a:latin typeface="Cambria" panose="02040503050406030204" pitchFamily="18" charset="0"/>
                <a:ea typeface="Cambria" panose="02040503050406030204" pitchFamily="18" charset="0"/>
              </a:rPr>
              <a:t> conduce la o </a:t>
            </a:r>
            <a:r>
              <a:rPr lang="en-US" sz="3600" i="1" dirty="0" err="1">
                <a:latin typeface="Cambria" panose="02040503050406030204" pitchFamily="18" charset="0"/>
                <a:ea typeface="Cambria" panose="02040503050406030204" pitchFamily="18" charset="0"/>
              </a:rPr>
              <a:t>repartizare</a:t>
            </a:r>
            <a:r>
              <a:rPr lang="en-US" sz="3600" i="1" dirty="0">
                <a:latin typeface="Cambria" panose="02040503050406030204" pitchFamily="18" charset="0"/>
                <a:ea typeface="Cambria" panose="02040503050406030204" pitchFamily="18" charset="0"/>
              </a:rPr>
              <a:t> </a:t>
            </a:r>
            <a:r>
              <a:rPr lang="en-US" sz="3600" i="1" dirty="0" err="1">
                <a:latin typeface="Cambria" panose="02040503050406030204" pitchFamily="18" charset="0"/>
                <a:ea typeface="Cambria" panose="02040503050406030204" pitchFamily="18" charset="0"/>
              </a:rPr>
              <a:t>nedorită</a:t>
            </a:r>
            <a:endParaRPr lang="ro-RO" sz="3600" i="1" dirty="0">
              <a:latin typeface="Cambria" panose="02040503050406030204" pitchFamily="18" charset="0"/>
              <a:ea typeface="Cambria" panose="02040503050406030204" pitchFamily="18" charset="0"/>
            </a:endParaRPr>
          </a:p>
          <a:p>
            <a:pPr lvl="0" algn="just"/>
            <a:r>
              <a:rPr lang="ro-RO" sz="3600" b="1" dirty="0">
                <a:latin typeface="Cambria" panose="02040503050406030204" pitchFamily="18" charset="0"/>
                <a:ea typeface="Cambria" panose="02040503050406030204" pitchFamily="18" charset="0"/>
              </a:rPr>
              <a:t>12 iulie 2023 </a:t>
            </a:r>
            <a:r>
              <a:rPr lang="ro-RO" sz="3600" dirty="0">
                <a:latin typeface="Cambria" panose="02040503050406030204" pitchFamily="18" charset="0"/>
                <a:ea typeface="Cambria" panose="02040503050406030204" pitchFamily="18" charset="0"/>
              </a:rPr>
              <a:t>- Depunerea fișelor de înscriere ale candidaților pe locurile speciale pentru romi la ISMB - comisia de admitere a municipiului București</a:t>
            </a:r>
            <a:endParaRPr lang="en-US" sz="3600" dirty="0">
              <a:latin typeface="Cambria" panose="02040503050406030204" pitchFamily="18" charset="0"/>
              <a:ea typeface="Cambria" panose="02040503050406030204" pitchFamily="18" charset="0"/>
            </a:endParaRPr>
          </a:p>
          <a:p>
            <a:pPr lvl="0" algn="just"/>
            <a:r>
              <a:rPr lang="ro-RO" sz="3600" b="1" dirty="0">
                <a:latin typeface="Cambria" panose="02040503050406030204" pitchFamily="18" charset="0"/>
                <a:ea typeface="Cambria" panose="02040503050406030204" pitchFamily="18" charset="0"/>
              </a:rPr>
              <a:t>13 iulie 2023- </a:t>
            </a:r>
            <a:r>
              <a:rPr lang="en-US" sz="3500" i="1" dirty="0" err="1">
                <a:latin typeface="Cambria" panose="02040503050406030204" pitchFamily="18" charset="0"/>
                <a:ea typeface="Cambria" panose="02040503050406030204" pitchFamily="18" charset="0"/>
              </a:rPr>
              <a:t>Repartizarea</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candidaţilor</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pe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locurile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speciale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pentru</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romi</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şi</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comunicarea</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rezultatelor</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candidaţilor</a:t>
            </a:r>
            <a:r>
              <a:rPr lang="ro-RO" sz="3500" i="1" dirty="0">
                <a:latin typeface="Cambria" panose="02040503050406030204" pitchFamily="18" charset="0"/>
                <a:ea typeface="Cambria" panose="02040503050406030204" pitchFamily="18" charset="0"/>
              </a:rPr>
              <a:t>. </a:t>
            </a:r>
            <a:r>
              <a:rPr lang="ro-RO" sz="3200" b="1" i="1" u="sng" dirty="0">
                <a:latin typeface="Cambria" panose="02040503050406030204" pitchFamily="18" charset="0"/>
                <a:ea typeface="Cambria" panose="02040503050406030204" pitchFamily="18" charset="0"/>
              </a:rPr>
              <a:t>Repartizarea se face în ședință publică.</a:t>
            </a:r>
            <a:r>
              <a:rPr lang="en-US" sz="3500" i="1" dirty="0">
                <a:latin typeface="Cambria" panose="02040503050406030204" pitchFamily="18" charset="0"/>
                <a:ea typeface="Cambria" panose="02040503050406030204" pitchFamily="18" charset="0"/>
              </a:rPr>
              <a:t> </a:t>
            </a:r>
            <a:endParaRPr lang="ro-RO" sz="3500" i="1" dirty="0">
              <a:latin typeface="Cambria" panose="02040503050406030204" pitchFamily="18" charset="0"/>
              <a:ea typeface="Cambria" panose="02040503050406030204" pitchFamily="18" charset="0"/>
            </a:endParaRPr>
          </a:p>
          <a:p>
            <a:pPr marL="109728" lvl="0" indent="0" algn="just">
              <a:buNone/>
            </a:pPr>
            <a:r>
              <a:rPr lang="en-US" sz="3500" i="1" dirty="0">
                <a:latin typeface="Cambria" panose="02040503050406030204" pitchFamily="18" charset="0"/>
                <a:ea typeface="Cambria" panose="02040503050406030204" pitchFamily="18" charset="0"/>
              </a:rPr>
              <a:t>NOTĂ: </a:t>
            </a:r>
            <a:r>
              <a:rPr lang="en-US" sz="3500" i="1" dirty="0" err="1">
                <a:latin typeface="Cambria" panose="02040503050406030204" pitchFamily="18" charset="0"/>
                <a:ea typeface="Cambria" panose="02040503050406030204" pitchFamily="18" charset="0"/>
              </a:rPr>
              <a:t>Repartizarea</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pe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locurile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speciale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pentru</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romi</a:t>
            </a:r>
            <a:r>
              <a:rPr lang="en-US" sz="3500" i="1" dirty="0">
                <a:latin typeface="Cambria" panose="02040503050406030204" pitchFamily="18" charset="0"/>
                <a:ea typeface="Cambria" panose="02040503050406030204" pitchFamily="18" charset="0"/>
              </a:rPr>
              <a:t> se face </a:t>
            </a:r>
            <a:r>
              <a:rPr lang="en-US" sz="3500" i="1" dirty="0" err="1">
                <a:latin typeface="Cambria" panose="02040503050406030204" pitchFamily="18" charset="0"/>
                <a:ea typeface="Cambria" panose="02040503050406030204" pitchFamily="18" charset="0"/>
              </a:rPr>
              <a:t>în</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ordinea</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descrescătoare</a:t>
            </a:r>
            <a:r>
              <a:rPr lang="en-US" sz="3500" i="1" dirty="0">
                <a:latin typeface="Cambria" panose="02040503050406030204" pitchFamily="18" charset="0"/>
                <a:ea typeface="Cambria" panose="02040503050406030204" pitchFamily="18" charset="0"/>
              </a:rPr>
              <a:t> a </a:t>
            </a:r>
            <a:r>
              <a:rPr lang="en-US" sz="3500" i="1" dirty="0" err="1">
                <a:latin typeface="Cambria" panose="02040503050406030204" pitchFamily="18" charset="0"/>
                <a:ea typeface="Cambria" panose="02040503050406030204" pitchFamily="18" charset="0"/>
              </a:rPr>
              <a:t>mediei</a:t>
            </a:r>
            <a:r>
              <a:rPr lang="en-US" sz="3500" i="1" dirty="0">
                <a:latin typeface="Cambria" panose="02040503050406030204" pitchFamily="18" charset="0"/>
                <a:ea typeface="Cambria" panose="02040503050406030204" pitchFamily="18" charset="0"/>
              </a:rPr>
              <a:t> de </a:t>
            </a:r>
            <a:r>
              <a:rPr lang="en-US" sz="3500" i="1" dirty="0" err="1">
                <a:latin typeface="Cambria" panose="02040503050406030204" pitchFamily="18" charset="0"/>
                <a:ea typeface="Cambria" panose="02040503050406030204" pitchFamily="18" charset="0"/>
              </a:rPr>
              <a:t>admitere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şi</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pe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baza</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opţiunilor</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completate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în</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fişa</a:t>
            </a:r>
            <a:r>
              <a:rPr lang="en-US" sz="3500" i="1" dirty="0">
                <a:latin typeface="Cambria" panose="02040503050406030204" pitchFamily="18" charset="0"/>
                <a:ea typeface="Cambria" panose="02040503050406030204" pitchFamily="18" charset="0"/>
              </a:rPr>
              <a:t> de </a:t>
            </a:r>
            <a:r>
              <a:rPr lang="en-US" sz="3500" i="1" dirty="0" err="1">
                <a:latin typeface="Cambria" panose="02040503050406030204" pitchFamily="18" charset="0"/>
                <a:ea typeface="Cambria" panose="02040503050406030204" pitchFamily="18" charset="0"/>
              </a:rPr>
              <a:t>înscriere</a:t>
            </a:r>
            <a:r>
              <a:rPr lang="en-US" sz="3500" i="1" dirty="0">
                <a:latin typeface="Cambria" panose="02040503050406030204" pitchFamily="18" charset="0"/>
                <a:ea typeface="Cambria" panose="02040503050406030204" pitchFamily="18" charset="0"/>
              </a:rPr>
              <a:t>, conform </a:t>
            </a:r>
            <a:r>
              <a:rPr lang="en-US" sz="3500" i="1" dirty="0" err="1">
                <a:latin typeface="Cambria" panose="02040503050406030204" pitchFamily="18" charset="0"/>
                <a:ea typeface="Cambria" panose="02040503050406030204" pitchFamily="18" charset="0"/>
              </a:rPr>
              <a:t>unei</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proceduri</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stabilite</a:t>
            </a:r>
            <a:r>
              <a:rPr lang="en-US" sz="3500" i="1" dirty="0">
                <a:latin typeface="Cambria" panose="02040503050406030204" pitchFamily="18" charset="0"/>
                <a:ea typeface="Cambria" panose="02040503050406030204" pitchFamily="18" charset="0"/>
              </a:rPr>
              <a:t> de </a:t>
            </a:r>
            <a:r>
              <a:rPr lang="en-US" sz="3500" i="1" dirty="0" err="1">
                <a:latin typeface="Cambria" panose="02040503050406030204" pitchFamily="18" charset="0"/>
                <a:ea typeface="Cambria" panose="02040503050406030204" pitchFamily="18" charset="0"/>
              </a:rPr>
              <a:t>către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comisia</a:t>
            </a:r>
            <a:r>
              <a:rPr lang="en-US" sz="3500" i="1" dirty="0">
                <a:latin typeface="Cambria" panose="02040503050406030204" pitchFamily="18" charset="0"/>
                <a:ea typeface="Cambria" panose="02040503050406030204" pitchFamily="18" charset="0"/>
              </a:rPr>
              <a:t> de </a:t>
            </a:r>
            <a:r>
              <a:rPr lang="en-US" sz="3500" i="1" dirty="0" err="1">
                <a:latin typeface="Cambria" panose="02040503050406030204" pitchFamily="18" charset="0"/>
                <a:ea typeface="Cambria" panose="02040503050406030204" pitchFamily="18" charset="0"/>
              </a:rPr>
              <a:t>admitere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judeţeană</a:t>
            </a:r>
            <a:r>
              <a:rPr lang="en-US" sz="3500" i="1" dirty="0">
                <a:latin typeface="Cambria" panose="02040503050406030204" pitchFamily="18" charset="0"/>
                <a:ea typeface="Cambria" panose="02040503050406030204" pitchFamily="18" charset="0"/>
              </a:rPr>
              <a:t>/a </a:t>
            </a:r>
            <a:r>
              <a:rPr lang="en-US" sz="3500" i="1" dirty="0" err="1">
                <a:latin typeface="Cambria" panose="02040503050406030204" pitchFamily="18" charset="0"/>
                <a:ea typeface="Cambria" panose="02040503050406030204" pitchFamily="18" charset="0"/>
              </a:rPr>
              <a:t>municipiului</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Bucureşti</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publicată</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pe</a:t>
            </a:r>
            <a:r>
              <a:rPr lang="en-US" sz="3500" i="1" dirty="0">
                <a:latin typeface="Cambria" panose="02040503050406030204" pitchFamily="18" charset="0"/>
                <a:ea typeface="Cambria" panose="02040503050406030204" pitchFamily="18" charset="0"/>
              </a:rPr>
              <a:t> site-</a:t>
            </a:r>
            <a:r>
              <a:rPr lang="en-US" sz="3500" i="1" dirty="0" err="1">
                <a:latin typeface="Cambria" panose="02040503050406030204" pitchFamily="18" charset="0"/>
                <a:ea typeface="Cambria" panose="02040503050406030204" pitchFamily="18" charset="0"/>
              </a:rPr>
              <a:t>ul</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inspectoratului</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şcolar</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judeţean</a:t>
            </a:r>
            <a:r>
              <a:rPr lang="en-US" sz="3500" i="1" dirty="0">
                <a:latin typeface="Cambria" panose="02040503050406030204" pitchFamily="18" charset="0"/>
                <a:ea typeface="Cambria" panose="02040503050406030204" pitchFamily="18" charset="0"/>
              </a:rPr>
              <a:t>/al </a:t>
            </a:r>
            <a:r>
              <a:rPr lang="en-US" sz="3500" i="1" dirty="0" err="1">
                <a:latin typeface="Cambria" panose="02040503050406030204" pitchFamily="18" charset="0"/>
                <a:ea typeface="Cambria" panose="02040503050406030204" pitchFamily="18" charset="0"/>
              </a:rPr>
              <a:t>municipiului</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Bucureşti</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şi</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comunicată</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unităţilor</a:t>
            </a:r>
            <a:r>
              <a:rPr lang="en-US" sz="3500" i="1" dirty="0">
                <a:latin typeface="Cambria" panose="02040503050406030204" pitchFamily="18" charset="0"/>
                <a:ea typeface="Cambria" panose="02040503050406030204" pitchFamily="18" charset="0"/>
              </a:rPr>
              <a:t> de </a:t>
            </a:r>
            <a:r>
              <a:rPr lang="en-US" sz="3500" i="1" dirty="0" err="1">
                <a:latin typeface="Cambria" panose="02040503050406030204" pitchFamily="18" charset="0"/>
                <a:ea typeface="Cambria" panose="02040503050406030204" pitchFamily="18" charset="0"/>
              </a:rPr>
              <a:t>învăţământ</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până</a:t>
            </a:r>
            <a:r>
              <a:rPr lang="en-US" sz="3500" i="1" dirty="0">
                <a:latin typeface="Cambria" panose="02040503050406030204" pitchFamily="18" charset="0"/>
                <a:ea typeface="Cambria" panose="02040503050406030204" pitchFamily="18" charset="0"/>
              </a:rPr>
              <a:t> </a:t>
            </a:r>
            <a:r>
              <a:rPr lang="en-US" sz="3500" b="1" i="1" dirty="0">
                <a:latin typeface="Cambria" panose="02040503050406030204" pitchFamily="18" charset="0"/>
                <a:ea typeface="Cambria" panose="02040503050406030204" pitchFamily="18" charset="0"/>
              </a:rPr>
              <a:t>la data de 9 </a:t>
            </a:r>
            <a:r>
              <a:rPr lang="en-US" sz="3500" b="1" i="1" dirty="0" err="1">
                <a:latin typeface="Cambria" panose="02040503050406030204" pitchFamily="18" charset="0"/>
                <a:ea typeface="Cambria" panose="02040503050406030204" pitchFamily="18" charset="0"/>
              </a:rPr>
              <a:t>iunie</a:t>
            </a:r>
            <a:r>
              <a:rPr lang="en-US" sz="3500" b="1" i="1" dirty="0">
                <a:latin typeface="Cambria" panose="02040503050406030204" pitchFamily="18" charset="0"/>
                <a:ea typeface="Cambria" panose="02040503050406030204" pitchFamily="18" charset="0"/>
              </a:rPr>
              <a:t> 2023</a:t>
            </a:r>
            <a:r>
              <a:rPr lang="en-US" sz="3500" i="1" dirty="0">
                <a:latin typeface="Cambria" panose="02040503050406030204" pitchFamily="18" charset="0"/>
                <a:ea typeface="Cambria" panose="02040503050406030204" pitchFamily="18" charset="0"/>
              </a:rPr>
              <a:t>. </a:t>
            </a:r>
            <a:endParaRPr lang="ro-RO" sz="3500" i="1" dirty="0">
              <a:latin typeface="Cambria" panose="02040503050406030204" pitchFamily="18" charset="0"/>
              <a:ea typeface="Cambria" panose="02040503050406030204" pitchFamily="18" charset="0"/>
            </a:endParaRPr>
          </a:p>
          <a:p>
            <a:pPr marL="109728" lvl="0" indent="0" algn="just">
              <a:buNone/>
            </a:pPr>
            <a:r>
              <a:rPr lang="en-US" sz="3500" i="1" dirty="0" err="1">
                <a:latin typeface="Cambria" panose="02040503050406030204" pitchFamily="18" charset="0"/>
                <a:ea typeface="Cambria" panose="02040503050406030204" pitchFamily="18" charset="0"/>
              </a:rPr>
              <a:t>Mediile</a:t>
            </a:r>
            <a:r>
              <a:rPr lang="en-US" sz="3500" i="1" dirty="0">
                <a:latin typeface="Cambria" panose="02040503050406030204" pitchFamily="18" charset="0"/>
                <a:ea typeface="Cambria" panose="02040503050406030204" pitchFamily="18" charset="0"/>
              </a:rPr>
              <a:t> de </a:t>
            </a:r>
            <a:r>
              <a:rPr lang="en-US" sz="3500" i="1" dirty="0" err="1">
                <a:latin typeface="Cambria" panose="02040503050406030204" pitchFamily="18" charset="0"/>
                <a:ea typeface="Cambria" panose="02040503050406030204" pitchFamily="18" charset="0"/>
              </a:rPr>
              <a:t>admitere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pentru</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candidaţii</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pe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locurile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speciale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pentru</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romi</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în</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învăţământul</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profesional</a:t>
            </a:r>
            <a:r>
              <a:rPr lang="en-US" sz="3500" i="1" dirty="0">
                <a:latin typeface="Cambria" panose="02040503050406030204" pitchFamily="18" charset="0"/>
                <a:ea typeface="Cambria" panose="02040503050406030204" pitchFamily="18" charset="0"/>
              </a:rPr>
              <a:t>, se </a:t>
            </a:r>
            <a:r>
              <a:rPr lang="en-US" sz="3500" i="1" dirty="0" err="1">
                <a:latin typeface="Cambria" panose="02040503050406030204" pitchFamily="18" charset="0"/>
                <a:ea typeface="Cambria" panose="02040503050406030204" pitchFamily="18" charset="0"/>
              </a:rPr>
              <a:t>calculează</a:t>
            </a:r>
            <a:r>
              <a:rPr lang="en-US" sz="3500" i="1" dirty="0">
                <a:latin typeface="Cambria" panose="02040503050406030204" pitchFamily="18" charset="0"/>
                <a:ea typeface="Cambria" panose="02040503050406030204" pitchFamily="18" charset="0"/>
              </a:rPr>
              <a:t> conform art. 12 </a:t>
            </a:r>
            <a:r>
              <a:rPr lang="en-US" sz="3500" i="1" dirty="0" err="1">
                <a:latin typeface="Cambria" panose="02040503050406030204" pitchFamily="18" charset="0"/>
                <a:ea typeface="Cambria" panose="02040503050406030204" pitchFamily="18" charset="0"/>
              </a:rPr>
              <a:t>alin</a:t>
            </a:r>
            <a:r>
              <a:rPr lang="en-US" sz="3500" i="1" dirty="0">
                <a:latin typeface="Cambria" panose="02040503050406030204" pitchFamily="18" charset="0"/>
                <a:ea typeface="Cambria" panose="02040503050406030204" pitchFamily="18" charset="0"/>
              </a:rPr>
              <a:t>. (1) lit. b) din </a:t>
            </a:r>
            <a:r>
              <a:rPr lang="en-US" sz="3500" i="1" dirty="0" err="1">
                <a:latin typeface="Cambria" panose="02040503050406030204" pitchFamily="18" charset="0"/>
                <a:ea typeface="Cambria" panose="02040503050406030204" pitchFamily="18" charset="0"/>
              </a:rPr>
              <a:t>Metodologia</a:t>
            </a:r>
            <a:r>
              <a:rPr lang="en-US" sz="3500" i="1" dirty="0">
                <a:latin typeface="Cambria" panose="02040503050406030204" pitchFamily="18" charset="0"/>
                <a:ea typeface="Cambria" panose="02040503050406030204" pitchFamily="18" charset="0"/>
              </a:rPr>
              <a:t> de </a:t>
            </a:r>
            <a:r>
              <a:rPr lang="en-US" sz="3500" i="1" dirty="0" err="1">
                <a:latin typeface="Cambria" panose="02040503050406030204" pitchFamily="18" charset="0"/>
                <a:ea typeface="Cambria" panose="02040503050406030204" pitchFamily="18" charset="0"/>
              </a:rPr>
              <a:t>organizare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şi</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desfăşurare</a:t>
            </a:r>
            <a:r>
              <a:rPr lang="en-US" sz="3500" i="1" dirty="0">
                <a:latin typeface="Cambria" panose="02040503050406030204" pitchFamily="18" charset="0"/>
                <a:ea typeface="Cambria" panose="02040503050406030204" pitchFamily="18" charset="0"/>
              </a:rPr>
              <a:t> a </a:t>
            </a:r>
            <a:r>
              <a:rPr lang="en-US" sz="3500" i="1" dirty="0" err="1">
                <a:latin typeface="Cambria" panose="02040503050406030204" pitchFamily="18" charset="0"/>
                <a:ea typeface="Cambria" panose="02040503050406030204" pitchFamily="18" charset="0"/>
              </a:rPr>
              <a:t>admiterii</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în</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învăţământul</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profesional</a:t>
            </a:r>
            <a:r>
              <a:rPr lang="en-US" sz="3500" i="1" dirty="0">
                <a:latin typeface="Cambria" panose="02040503050406030204" pitchFamily="18" charset="0"/>
                <a:ea typeface="Cambria" panose="02040503050406030204" pitchFamily="18" charset="0"/>
              </a:rPr>
              <a:t> de stat, </a:t>
            </a:r>
            <a:r>
              <a:rPr lang="en-US" sz="3500" i="1" dirty="0" err="1">
                <a:latin typeface="Cambria" panose="02040503050406030204" pitchFamily="18" charset="0"/>
                <a:ea typeface="Cambria" panose="02040503050406030204" pitchFamily="18" charset="0"/>
              </a:rPr>
              <a:t>aprobată</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prin</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Ordinul</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ministrului</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educaţiei</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naţionale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şi</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cercetării</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ştiinţifice</a:t>
            </a:r>
            <a:r>
              <a:rPr lang="en-US" sz="3500" i="1" dirty="0">
                <a:latin typeface="Cambria" panose="02040503050406030204" pitchFamily="18" charset="0"/>
                <a:ea typeface="Cambria" panose="02040503050406030204" pitchFamily="18" charset="0"/>
              </a:rPr>
              <a:t> nr. 5.068/2016, cu </a:t>
            </a:r>
            <a:r>
              <a:rPr lang="en-US" sz="3500" i="1" dirty="0" err="1">
                <a:latin typeface="Cambria" panose="02040503050406030204" pitchFamily="18" charset="0"/>
                <a:ea typeface="Cambria" panose="02040503050406030204" pitchFamily="18" charset="0"/>
              </a:rPr>
              <a:t>completările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ulterioare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indiferent</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dacă</a:t>
            </a:r>
            <a:r>
              <a:rPr lang="en-US" sz="3500" i="1" dirty="0">
                <a:latin typeface="Cambria" panose="02040503050406030204" pitchFamily="18" charset="0"/>
                <a:ea typeface="Cambria" panose="02040503050406030204" pitchFamily="18" charset="0"/>
              </a:rPr>
              <a:t> la </a:t>
            </a:r>
            <a:r>
              <a:rPr lang="en-US" sz="3500" i="1" dirty="0" err="1">
                <a:latin typeface="Cambria" panose="02040503050406030204" pitchFamily="18" charset="0"/>
                <a:ea typeface="Cambria" panose="02040503050406030204" pitchFamily="18" charset="0"/>
              </a:rPr>
              <a:t>acea</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calificare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profesională</a:t>
            </a:r>
            <a:r>
              <a:rPr lang="en-US" sz="3500" i="1" dirty="0">
                <a:latin typeface="Cambria" panose="02040503050406030204" pitchFamily="18" charset="0"/>
                <a:ea typeface="Cambria" panose="02040503050406030204" pitchFamily="18" charset="0"/>
              </a:rPr>
              <a:t> se </a:t>
            </a:r>
            <a:r>
              <a:rPr lang="en-US" sz="3500" i="1" dirty="0" err="1">
                <a:latin typeface="Cambria" panose="02040503050406030204" pitchFamily="18" charset="0"/>
                <a:ea typeface="Cambria" panose="02040503050406030204" pitchFamily="18" charset="0"/>
              </a:rPr>
              <a:t>organizează</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sau</a:t>
            </a:r>
            <a:r>
              <a:rPr lang="en-US" sz="3500" i="1" dirty="0">
                <a:latin typeface="Cambria" panose="02040503050406030204" pitchFamily="18" charset="0"/>
                <a:ea typeface="Cambria" panose="02040503050406030204" pitchFamily="18" charset="0"/>
              </a:rPr>
              <a:t> nu </a:t>
            </a:r>
            <a:r>
              <a:rPr lang="en-US" sz="3500" i="1" dirty="0" err="1">
                <a:latin typeface="Cambria" panose="02040503050406030204" pitchFamily="18" charset="0"/>
                <a:ea typeface="Cambria" panose="02040503050406030204" pitchFamily="18" charset="0"/>
              </a:rPr>
              <a:t>probă</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suplimentară</a:t>
            </a:r>
            <a:r>
              <a:rPr lang="en-US" sz="3500" i="1" dirty="0">
                <a:latin typeface="Cambria" panose="02040503050406030204" pitchFamily="18" charset="0"/>
                <a:ea typeface="Cambria" panose="02040503050406030204" pitchFamily="18" charset="0"/>
              </a:rPr>
              <a:t> de </a:t>
            </a:r>
            <a:r>
              <a:rPr lang="en-US" sz="3500" i="1" dirty="0" err="1">
                <a:latin typeface="Cambria" panose="02040503050406030204" pitchFamily="18" charset="0"/>
                <a:ea typeface="Cambria" panose="02040503050406030204" pitchFamily="18" charset="0"/>
              </a:rPr>
              <a:t>admitere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Candidaţii</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nerepartizaţi</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vor</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ridica</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fişele</a:t>
            </a:r>
            <a:r>
              <a:rPr lang="en-US" sz="3500" i="1" dirty="0">
                <a:latin typeface="Cambria" panose="02040503050406030204" pitchFamily="18" charset="0"/>
                <a:ea typeface="Cambria" panose="02040503050406030204" pitchFamily="18" charset="0"/>
              </a:rPr>
              <a:t> de </a:t>
            </a:r>
            <a:r>
              <a:rPr lang="en-US" sz="3500" i="1" dirty="0" err="1">
                <a:latin typeface="Cambria" panose="02040503050406030204" pitchFamily="18" charset="0"/>
                <a:ea typeface="Cambria" panose="02040503050406030204" pitchFamily="18" charset="0"/>
              </a:rPr>
              <a:t>înscriere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în</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vederea</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participării</a:t>
            </a:r>
            <a:r>
              <a:rPr lang="en-US" sz="3500" i="1" dirty="0">
                <a:latin typeface="Cambria" panose="02040503050406030204" pitchFamily="18" charset="0"/>
                <a:ea typeface="Cambria" panose="02040503050406030204" pitchFamily="18" charset="0"/>
              </a:rPr>
              <a:t> la </a:t>
            </a:r>
            <a:r>
              <a:rPr lang="en-US" sz="3500" i="1" dirty="0" err="1">
                <a:latin typeface="Cambria" panose="02040503050406030204" pitchFamily="18" charset="0"/>
                <a:ea typeface="Cambria" panose="02040503050406030204" pitchFamily="18" charset="0"/>
              </a:rPr>
              <a:t>etapele</a:t>
            </a:r>
            <a:r>
              <a:rPr lang="en-US" sz="3500" i="1" dirty="0">
                <a:latin typeface="Cambria" panose="02040503050406030204" pitchFamily="18" charset="0"/>
                <a:ea typeface="Cambria" panose="02040503050406030204" pitchFamily="18" charset="0"/>
              </a:rPr>
              <a:t> </a:t>
            </a:r>
            <a:r>
              <a:rPr lang="en-US" sz="3500" i="1" dirty="0" err="1">
                <a:latin typeface="Cambria" panose="02040503050406030204" pitchFamily="18" charset="0"/>
                <a:ea typeface="Cambria" panose="02040503050406030204" pitchFamily="18" charset="0"/>
              </a:rPr>
              <a:t>ulterioare</a:t>
            </a:r>
            <a:r>
              <a:rPr lang="en-US" sz="3500" i="1" dirty="0">
                <a:latin typeface="Cambria" panose="02040503050406030204" pitchFamily="18" charset="0"/>
                <a:ea typeface="Cambria" panose="02040503050406030204" pitchFamily="18" charset="0"/>
              </a:rPr>
              <a:t> de </a:t>
            </a:r>
            <a:r>
              <a:rPr lang="en-US" sz="3500" i="1" dirty="0" err="1">
                <a:latin typeface="Cambria" panose="02040503050406030204" pitchFamily="18" charset="0"/>
                <a:ea typeface="Cambria" panose="02040503050406030204" pitchFamily="18" charset="0"/>
              </a:rPr>
              <a:t>admitere</a:t>
            </a:r>
            <a:r>
              <a:rPr lang="ro-RO" sz="3500" i="1" dirty="0">
                <a:latin typeface="Cambria" panose="02040503050406030204" pitchFamily="18" charset="0"/>
                <a:ea typeface="Cambria" panose="02040503050406030204" pitchFamily="18" charset="0"/>
              </a:rPr>
              <a:t>.</a:t>
            </a:r>
          </a:p>
          <a:p>
            <a:pPr lvl="0" algn="just"/>
            <a:endParaRPr lang="ro-RO" sz="3600" dirty="0">
              <a:latin typeface="Cambria" panose="02040503050406030204" pitchFamily="18" charset="0"/>
              <a:ea typeface="Cambria" panose="02040503050406030204" pitchFamily="18" charset="0"/>
            </a:endParaRPr>
          </a:p>
        </p:txBody>
      </p:sp>
      <p:sp>
        <p:nvSpPr>
          <p:cNvPr id="3" name="Title 2"/>
          <p:cNvSpPr>
            <a:spLocks noGrp="1"/>
          </p:cNvSpPr>
          <p:nvPr>
            <p:ph type="title"/>
          </p:nvPr>
        </p:nvSpPr>
        <p:spPr/>
        <p:txBody>
          <a:bodyPr>
            <a:normAutofit fontScale="90000"/>
          </a:bodyPr>
          <a:lstStyle/>
          <a:p>
            <a:pPr algn="ctr"/>
            <a:r>
              <a:rPr lang="it-IT" dirty="0">
                <a:latin typeface="Cambria" panose="02040503050406030204" pitchFamily="18" charset="0"/>
              </a:rPr>
              <a:t>Admiterea candidaţilor pe locurile speciale pentru romi</a:t>
            </a:r>
            <a:r>
              <a:rPr lang="ro-RO" dirty="0">
                <a:latin typeface="Cambria" panose="02040503050406030204" pitchFamily="18" charset="0"/>
              </a:rPr>
              <a:t> în învăţămâtul profesional şi dual </a:t>
            </a:r>
            <a:endParaRPr lang="en-US" dirty="0"/>
          </a:p>
        </p:txBody>
      </p:sp>
    </p:spTree>
    <p:extLst>
      <p:ext uri="{BB962C8B-B14F-4D97-AF65-F5344CB8AC3E}">
        <p14:creationId xmlns:p14="http://schemas.microsoft.com/office/powerpoint/2010/main" val="41624589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137139"/>
            <a:ext cx="10972800" cy="4870154"/>
          </a:xfrm>
        </p:spPr>
        <p:txBody>
          <a:bodyPr>
            <a:normAutofit fontScale="85000" lnSpcReduction="20000"/>
          </a:bodyPr>
          <a:lstStyle/>
          <a:p>
            <a:pPr marL="109728" indent="0">
              <a:buNone/>
            </a:pPr>
            <a:r>
              <a:rPr lang="ro-RO" b="1" u="sng" dirty="0">
                <a:latin typeface="Cambria" panose="02040503050406030204" pitchFamily="18" charset="0"/>
              </a:rPr>
              <a:t>10 - 11</a:t>
            </a:r>
            <a:r>
              <a:rPr lang="en-US" b="1" u="sng" dirty="0">
                <a:latin typeface="Cambria" panose="02040503050406030204" pitchFamily="18" charset="0"/>
              </a:rPr>
              <a:t> </a:t>
            </a:r>
            <a:r>
              <a:rPr lang="en-US" b="1" u="sng" dirty="0" err="1">
                <a:latin typeface="Cambria" panose="02040503050406030204" pitchFamily="18" charset="0"/>
              </a:rPr>
              <a:t>iulie</a:t>
            </a:r>
            <a:r>
              <a:rPr lang="en-US" b="1" u="sng" dirty="0">
                <a:latin typeface="Cambria" panose="02040503050406030204" pitchFamily="18" charset="0"/>
              </a:rPr>
              <a:t> 2023</a:t>
            </a:r>
            <a:endParaRPr lang="ro-RO" b="1" u="sng" dirty="0">
              <a:latin typeface="Cambria" panose="02040503050406030204" pitchFamily="18" charset="0"/>
            </a:endParaRPr>
          </a:p>
          <a:p>
            <a:pPr marL="109728" indent="0" algn="just">
              <a:buNone/>
            </a:pPr>
            <a:r>
              <a:rPr lang="vi-VN" dirty="0">
                <a:latin typeface="Cambria" panose="02040503050406030204" pitchFamily="18" charset="0"/>
              </a:rPr>
              <a:t>Secretariatele unităţilor de învăţământ gimnazial completează, la cererea elevilor şi a părinţilor/reprezentanţilor legali pentru minori, fişa de înscriere în învăţământul profesional şi dual de stat cu informaţiile privind datele personale ale absolvenţilor claselor a VIII-a, mediile generale de absolvire, notele şi mediile obţinute la evaluarea naţională din clasa a VIII-a. </a:t>
            </a:r>
            <a:endParaRPr lang="ro-RO" dirty="0">
              <a:latin typeface="Cambria" panose="02040503050406030204" pitchFamily="18" charset="0"/>
            </a:endParaRPr>
          </a:p>
          <a:p>
            <a:pPr marL="109728" indent="0" algn="just">
              <a:buNone/>
            </a:pPr>
            <a:r>
              <a:rPr lang="vi-VN" dirty="0">
                <a:latin typeface="Cambria" panose="02040503050406030204" pitchFamily="18" charset="0"/>
              </a:rPr>
              <a:t>Completarea opţiunilor în anexa fişei de înscriere de către candidaţii care solicită înscrierea pe locurile speciale pentru elevii cu CES şi de către părinţii acestora, asistaţi de diriginţii claselor a VIII-a, la unitatea de învăţământ</a:t>
            </a:r>
            <a:endParaRPr lang="ro-RO" dirty="0">
              <a:latin typeface="Cambria" panose="02040503050406030204" pitchFamily="18" charset="0"/>
            </a:endParaRPr>
          </a:p>
          <a:p>
            <a:pPr marL="109728" indent="0" algn="just">
              <a:buNone/>
            </a:pPr>
            <a:r>
              <a:rPr lang="vi-VN" dirty="0">
                <a:latin typeface="Cambria" panose="02040503050406030204" pitchFamily="18" charset="0"/>
              </a:rPr>
              <a:t>Eliberarea, de către unităţile de învăţământ gimnazial, a fişelor de înscriere în învăţământul profesional şi dual de stat, însoţite de anexele fişelor de înscriere pentru candidaţii care solicită aceasta </a:t>
            </a:r>
            <a:endParaRPr lang="ro-RO" dirty="0">
              <a:latin typeface="Cambria" panose="02040503050406030204" pitchFamily="18" charset="0"/>
            </a:endParaRPr>
          </a:p>
          <a:p>
            <a:pPr marL="109728" indent="0" algn="just">
              <a:buNone/>
            </a:pPr>
            <a:r>
              <a:rPr lang="vi-VN" b="1" dirty="0">
                <a:latin typeface="Cambria" panose="02040503050406030204" pitchFamily="18" charset="0"/>
              </a:rPr>
              <a:t>NOTĂ: </a:t>
            </a:r>
            <a:r>
              <a:rPr lang="vi-VN" i="1" dirty="0">
                <a:latin typeface="Cambria" panose="02040503050406030204" pitchFamily="18" charset="0"/>
              </a:rPr>
              <a:t>Se va elibera o singură fişă de înscriere. Nu se eliberează fişe de înscriere elevilor din clasa a VIII-a cu situaţia şcolară neîncheiată, aflaţi în stare de corigenţă sau repetenţie</a:t>
            </a:r>
            <a:endParaRPr lang="en-US" i="1" dirty="0">
              <a:latin typeface="Cambria" panose="02040503050406030204" pitchFamily="18" charset="0"/>
            </a:endParaRPr>
          </a:p>
        </p:txBody>
      </p:sp>
      <p:sp>
        <p:nvSpPr>
          <p:cNvPr id="3" name="Title 2"/>
          <p:cNvSpPr>
            <a:spLocks noGrp="1"/>
          </p:cNvSpPr>
          <p:nvPr>
            <p:ph type="title"/>
          </p:nvPr>
        </p:nvSpPr>
        <p:spPr>
          <a:xfrm>
            <a:off x="609600" y="105508"/>
            <a:ext cx="10972800" cy="996462"/>
          </a:xfrm>
        </p:spPr>
        <p:txBody>
          <a:bodyPr>
            <a:noAutofit/>
          </a:bodyPr>
          <a:lstStyle/>
          <a:p>
            <a:pPr algn="ctr"/>
            <a:r>
              <a:rPr lang="vi-VN" sz="2800" dirty="0">
                <a:latin typeface="Cambria" panose="02040503050406030204" pitchFamily="18" charset="0"/>
              </a:rPr>
              <a:t>ADMITEREA CANDIDAŢILOR PE LOCURILE DISTINCT ALOCATE CANDIDAŢILOR CU CES ÎN UNITĂŢILE DE ÎNVĂŢĂMÂNT DE MASĂ</a:t>
            </a:r>
            <a:endParaRPr lang="en-US" sz="2800" dirty="0">
              <a:latin typeface="Cambria" panose="02040503050406030204" pitchFamily="18" charset="0"/>
            </a:endParaRPr>
          </a:p>
        </p:txBody>
      </p:sp>
    </p:spTree>
    <p:extLst>
      <p:ext uri="{BB962C8B-B14F-4D97-AF65-F5344CB8AC3E}">
        <p14:creationId xmlns:p14="http://schemas.microsoft.com/office/powerpoint/2010/main" val="798783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pPr marL="109728" indent="0" algn="just">
              <a:buNone/>
            </a:pPr>
            <a:r>
              <a:rPr lang="ro-RO" b="1" u="sng" dirty="0">
                <a:latin typeface="Cambria" panose="02040503050406030204" pitchFamily="18" charset="0"/>
              </a:rPr>
              <a:t>10</a:t>
            </a:r>
            <a:r>
              <a:rPr lang="en-US" b="1" u="sng" dirty="0">
                <a:latin typeface="Cambria" panose="02040503050406030204" pitchFamily="18" charset="0"/>
              </a:rPr>
              <a:t>-</a:t>
            </a:r>
            <a:r>
              <a:rPr lang="ro-RO" b="1" u="sng" dirty="0">
                <a:latin typeface="Cambria" panose="02040503050406030204" pitchFamily="18" charset="0"/>
              </a:rPr>
              <a:t>11</a:t>
            </a:r>
            <a:r>
              <a:rPr lang="en-US" b="1" u="sng" dirty="0">
                <a:latin typeface="Cambria" panose="02040503050406030204" pitchFamily="18" charset="0"/>
              </a:rPr>
              <a:t> </a:t>
            </a:r>
            <a:r>
              <a:rPr lang="en-US" b="1" u="sng" dirty="0" err="1">
                <a:latin typeface="Cambria" panose="02040503050406030204" pitchFamily="18" charset="0"/>
              </a:rPr>
              <a:t>iulie</a:t>
            </a:r>
            <a:r>
              <a:rPr lang="en-US" b="1" u="sng" dirty="0">
                <a:latin typeface="Cambria" panose="02040503050406030204" pitchFamily="18" charset="0"/>
              </a:rPr>
              <a:t> 202</a:t>
            </a:r>
            <a:r>
              <a:rPr lang="ro-RO" b="1" u="sng" dirty="0">
                <a:latin typeface="Cambria" panose="02040503050406030204" pitchFamily="18" charset="0"/>
              </a:rPr>
              <a:t>3- </a:t>
            </a:r>
            <a:r>
              <a:rPr lang="en-US" dirty="0" err="1">
                <a:latin typeface="Cambria" panose="02040503050406030204" pitchFamily="18" charset="0"/>
              </a:rPr>
              <a:t>Completarea</a:t>
            </a:r>
            <a:r>
              <a:rPr lang="en-US" dirty="0">
                <a:latin typeface="Cambria" panose="02040503050406030204" pitchFamily="18" charset="0"/>
              </a:rPr>
              <a:t> </a:t>
            </a:r>
            <a:r>
              <a:rPr lang="en-US" dirty="0" err="1">
                <a:latin typeface="Cambria" panose="02040503050406030204" pitchFamily="18" charset="0"/>
              </a:rPr>
              <a:t>opţiunilor</a:t>
            </a:r>
            <a:r>
              <a:rPr lang="en-US" dirty="0">
                <a:latin typeface="Cambria" panose="02040503050406030204" pitchFamily="18" charset="0"/>
              </a:rPr>
              <a:t> </a:t>
            </a:r>
            <a:r>
              <a:rPr lang="en-US" dirty="0" err="1">
                <a:latin typeface="Cambria" panose="02040503050406030204" pitchFamily="18" charset="0"/>
              </a:rPr>
              <a:t>în</a:t>
            </a:r>
            <a:r>
              <a:rPr lang="en-US" dirty="0">
                <a:latin typeface="Cambria" panose="02040503050406030204" pitchFamily="18" charset="0"/>
              </a:rPr>
              <a:t> </a:t>
            </a:r>
            <a:r>
              <a:rPr lang="en-US" dirty="0" err="1">
                <a:latin typeface="Cambria" panose="02040503050406030204" pitchFamily="18" charset="0"/>
              </a:rPr>
              <a:t>fişa</a:t>
            </a:r>
            <a:r>
              <a:rPr lang="en-US" dirty="0">
                <a:latin typeface="Cambria" panose="02040503050406030204" pitchFamily="18" charset="0"/>
              </a:rPr>
              <a:t> de </a:t>
            </a:r>
            <a:r>
              <a:rPr lang="en-US" dirty="0" err="1">
                <a:latin typeface="Cambria" panose="02040503050406030204" pitchFamily="18" charset="0"/>
              </a:rPr>
              <a:t>înscriere</a:t>
            </a:r>
            <a:r>
              <a:rPr lang="en-US" dirty="0">
                <a:latin typeface="Cambria" panose="02040503050406030204" pitchFamily="18" charset="0"/>
              </a:rPr>
              <a:t> </a:t>
            </a:r>
            <a:r>
              <a:rPr lang="en-US" dirty="0" err="1">
                <a:latin typeface="Cambria" panose="02040503050406030204" pitchFamily="18" charset="0"/>
              </a:rPr>
              <a:t>în</a:t>
            </a:r>
            <a:r>
              <a:rPr lang="en-US" dirty="0">
                <a:latin typeface="Cambria" panose="02040503050406030204" pitchFamily="18" charset="0"/>
              </a:rPr>
              <a:t> </a:t>
            </a:r>
            <a:r>
              <a:rPr lang="en-US" dirty="0" err="1">
                <a:latin typeface="Cambria" panose="02040503050406030204" pitchFamily="18" charset="0"/>
              </a:rPr>
              <a:t>învăţământul</a:t>
            </a:r>
            <a:r>
              <a:rPr lang="en-US" dirty="0">
                <a:latin typeface="Cambria" panose="02040503050406030204" pitchFamily="18" charset="0"/>
              </a:rPr>
              <a:t> </a:t>
            </a:r>
            <a:r>
              <a:rPr lang="en-US" dirty="0" err="1">
                <a:latin typeface="Cambria" panose="02040503050406030204" pitchFamily="18" charset="0"/>
              </a:rPr>
              <a:t>profesional</a:t>
            </a:r>
            <a:r>
              <a:rPr lang="en-US" dirty="0">
                <a:latin typeface="Cambria" panose="02040503050406030204" pitchFamily="18" charset="0"/>
              </a:rPr>
              <a:t> </a:t>
            </a:r>
            <a:r>
              <a:rPr lang="en-US" dirty="0" err="1">
                <a:latin typeface="Cambria" panose="02040503050406030204" pitchFamily="18" charset="0"/>
              </a:rPr>
              <a:t>şi</a:t>
            </a:r>
            <a:r>
              <a:rPr lang="en-US" dirty="0">
                <a:latin typeface="Cambria" panose="02040503050406030204" pitchFamily="18" charset="0"/>
              </a:rPr>
              <a:t> dual </a:t>
            </a:r>
            <a:r>
              <a:rPr lang="en-US" dirty="0" err="1">
                <a:latin typeface="Cambria" panose="02040503050406030204" pitchFamily="18" charset="0"/>
              </a:rPr>
              <a:t>pe</a:t>
            </a:r>
            <a:r>
              <a:rPr lang="en-US" dirty="0">
                <a:latin typeface="Cambria" panose="02040503050406030204" pitchFamily="18" charset="0"/>
              </a:rPr>
              <a:t> </a:t>
            </a:r>
            <a:r>
              <a:rPr lang="en-US" dirty="0" err="1">
                <a:latin typeface="Cambria" panose="02040503050406030204" pitchFamily="18" charset="0"/>
              </a:rPr>
              <a:t>locuri</a:t>
            </a:r>
            <a:r>
              <a:rPr lang="en-US" dirty="0">
                <a:latin typeface="Cambria" panose="02040503050406030204" pitchFamily="18" charset="0"/>
              </a:rPr>
              <a:t> distinct </a:t>
            </a:r>
            <a:r>
              <a:rPr lang="en-US" dirty="0" err="1">
                <a:latin typeface="Cambria" panose="02040503050406030204" pitchFamily="18" charset="0"/>
              </a:rPr>
              <a:t>alocate</a:t>
            </a:r>
            <a:r>
              <a:rPr lang="en-US" dirty="0">
                <a:latin typeface="Cambria" panose="02040503050406030204" pitchFamily="18" charset="0"/>
              </a:rPr>
              <a:t> </a:t>
            </a:r>
            <a:r>
              <a:rPr lang="en-US" dirty="0" err="1">
                <a:latin typeface="Cambria" panose="02040503050406030204" pitchFamily="18" charset="0"/>
              </a:rPr>
              <a:t>pentru</a:t>
            </a:r>
            <a:r>
              <a:rPr lang="en-US" dirty="0">
                <a:latin typeface="Cambria" panose="02040503050406030204" pitchFamily="18" charset="0"/>
              </a:rPr>
              <a:t> </a:t>
            </a:r>
            <a:r>
              <a:rPr lang="en-US" dirty="0" err="1">
                <a:latin typeface="Cambria" panose="02040503050406030204" pitchFamily="18" charset="0"/>
              </a:rPr>
              <a:t>elevii</a:t>
            </a:r>
            <a:r>
              <a:rPr lang="en-US" dirty="0">
                <a:latin typeface="Cambria" panose="02040503050406030204" pitchFamily="18" charset="0"/>
              </a:rPr>
              <a:t> cu CES </a:t>
            </a:r>
            <a:r>
              <a:rPr lang="en-US" dirty="0" err="1">
                <a:latin typeface="Cambria" panose="02040503050406030204" pitchFamily="18" charset="0"/>
              </a:rPr>
              <a:t>în</a:t>
            </a:r>
            <a:r>
              <a:rPr lang="en-US" dirty="0">
                <a:latin typeface="Cambria" panose="02040503050406030204" pitchFamily="18" charset="0"/>
              </a:rPr>
              <a:t> </a:t>
            </a:r>
            <a:r>
              <a:rPr lang="en-US" dirty="0" err="1">
                <a:latin typeface="Cambria" panose="02040503050406030204" pitchFamily="18" charset="0"/>
              </a:rPr>
              <a:t>unităţi</a:t>
            </a:r>
            <a:r>
              <a:rPr lang="en-US" dirty="0">
                <a:latin typeface="Cambria" panose="02040503050406030204" pitchFamily="18" charset="0"/>
              </a:rPr>
              <a:t> de </a:t>
            </a:r>
            <a:r>
              <a:rPr lang="en-US" dirty="0" err="1">
                <a:latin typeface="Cambria" panose="02040503050406030204" pitchFamily="18" charset="0"/>
              </a:rPr>
              <a:t>învăţământ</a:t>
            </a:r>
            <a:r>
              <a:rPr lang="en-US" dirty="0">
                <a:latin typeface="Cambria" panose="02040503050406030204" pitchFamily="18" charset="0"/>
              </a:rPr>
              <a:t> de </a:t>
            </a:r>
            <a:r>
              <a:rPr lang="en-US" dirty="0" err="1">
                <a:latin typeface="Cambria" panose="02040503050406030204" pitchFamily="18" charset="0"/>
              </a:rPr>
              <a:t>masă</a:t>
            </a:r>
            <a:r>
              <a:rPr lang="en-US" dirty="0">
                <a:latin typeface="Cambria" panose="02040503050406030204" pitchFamily="18" charset="0"/>
              </a:rPr>
              <a:t> de </a:t>
            </a:r>
            <a:r>
              <a:rPr lang="en-US" dirty="0" err="1">
                <a:latin typeface="Cambria" panose="02040503050406030204" pitchFamily="18" charset="0"/>
              </a:rPr>
              <a:t>către</a:t>
            </a:r>
            <a:r>
              <a:rPr lang="en-US" dirty="0">
                <a:latin typeface="Cambria" panose="02040503050406030204" pitchFamily="18" charset="0"/>
              </a:rPr>
              <a:t> </a:t>
            </a:r>
            <a:r>
              <a:rPr lang="en-US" dirty="0" err="1">
                <a:latin typeface="Cambria" panose="02040503050406030204" pitchFamily="18" charset="0"/>
              </a:rPr>
              <a:t>candidaţii</a:t>
            </a:r>
            <a:r>
              <a:rPr lang="en-US" dirty="0">
                <a:latin typeface="Cambria" panose="02040503050406030204" pitchFamily="18" charset="0"/>
              </a:rPr>
              <a:t> </a:t>
            </a:r>
            <a:r>
              <a:rPr lang="en-US" dirty="0" err="1">
                <a:latin typeface="Cambria" panose="02040503050406030204" pitchFamily="18" charset="0"/>
              </a:rPr>
              <a:t>şi</a:t>
            </a:r>
            <a:r>
              <a:rPr lang="en-US" dirty="0">
                <a:latin typeface="Cambria" panose="02040503050406030204" pitchFamily="18" charset="0"/>
              </a:rPr>
              <a:t> de </a:t>
            </a:r>
            <a:r>
              <a:rPr lang="en-US" dirty="0" err="1">
                <a:latin typeface="Cambria" panose="02040503050406030204" pitchFamily="18" charset="0"/>
              </a:rPr>
              <a:t>către</a:t>
            </a:r>
            <a:r>
              <a:rPr lang="en-US" dirty="0">
                <a:latin typeface="Cambria" panose="02040503050406030204" pitchFamily="18" charset="0"/>
              </a:rPr>
              <a:t> </a:t>
            </a:r>
            <a:r>
              <a:rPr lang="en-US" dirty="0" err="1">
                <a:latin typeface="Cambria" panose="02040503050406030204" pitchFamily="18" charset="0"/>
              </a:rPr>
              <a:t>părinţii</a:t>
            </a:r>
            <a:r>
              <a:rPr lang="en-US" dirty="0">
                <a:latin typeface="Cambria" panose="02040503050406030204" pitchFamily="18" charset="0"/>
              </a:rPr>
              <a:t> </a:t>
            </a:r>
            <a:r>
              <a:rPr lang="en-US" dirty="0" err="1">
                <a:latin typeface="Cambria" panose="02040503050406030204" pitchFamily="18" charset="0"/>
              </a:rPr>
              <a:t>acestora</a:t>
            </a:r>
            <a:r>
              <a:rPr lang="en-US" dirty="0">
                <a:latin typeface="Cambria" panose="02040503050406030204" pitchFamily="18" charset="0"/>
              </a:rPr>
              <a:t>, </a:t>
            </a:r>
            <a:r>
              <a:rPr lang="en-US" dirty="0" err="1">
                <a:latin typeface="Cambria" panose="02040503050406030204" pitchFamily="18" charset="0"/>
              </a:rPr>
              <a:t>asistaţi</a:t>
            </a:r>
            <a:r>
              <a:rPr lang="en-US" dirty="0">
                <a:latin typeface="Cambria" panose="02040503050406030204" pitchFamily="18" charset="0"/>
              </a:rPr>
              <a:t> de </a:t>
            </a:r>
            <a:r>
              <a:rPr lang="en-US" dirty="0" err="1">
                <a:latin typeface="Cambria" panose="02040503050406030204" pitchFamily="18" charset="0"/>
              </a:rPr>
              <a:t>diriginţii</a:t>
            </a:r>
            <a:r>
              <a:rPr lang="en-US" dirty="0">
                <a:latin typeface="Cambria" panose="02040503050406030204" pitchFamily="18" charset="0"/>
              </a:rPr>
              <a:t> </a:t>
            </a:r>
            <a:r>
              <a:rPr lang="en-US" dirty="0" err="1">
                <a:latin typeface="Cambria" panose="02040503050406030204" pitchFamily="18" charset="0"/>
              </a:rPr>
              <a:t>claselor</a:t>
            </a:r>
            <a:r>
              <a:rPr lang="en-US" dirty="0">
                <a:latin typeface="Cambria" panose="02040503050406030204" pitchFamily="18" charset="0"/>
              </a:rPr>
              <a:t> a VIII-a, la </a:t>
            </a:r>
            <a:r>
              <a:rPr lang="en-US" dirty="0" err="1">
                <a:latin typeface="Cambria" panose="02040503050406030204" pitchFamily="18" charset="0"/>
              </a:rPr>
              <a:t>unitatea</a:t>
            </a:r>
            <a:r>
              <a:rPr lang="en-US" dirty="0">
                <a:latin typeface="Cambria" panose="02040503050406030204" pitchFamily="18" charset="0"/>
              </a:rPr>
              <a:t> de </a:t>
            </a:r>
            <a:r>
              <a:rPr lang="en-US" dirty="0" err="1">
                <a:latin typeface="Cambria" panose="02040503050406030204" pitchFamily="18" charset="0"/>
              </a:rPr>
              <a:t>învăţământ</a:t>
            </a:r>
            <a:r>
              <a:rPr lang="en-US" dirty="0">
                <a:latin typeface="Cambria" panose="02040503050406030204" pitchFamily="18" charset="0"/>
              </a:rPr>
              <a:t> </a:t>
            </a:r>
            <a:r>
              <a:rPr lang="en-US" dirty="0" err="1">
                <a:latin typeface="Cambria" panose="02040503050406030204" pitchFamily="18" charset="0"/>
              </a:rPr>
              <a:t>sau</a:t>
            </a:r>
            <a:r>
              <a:rPr lang="en-US" dirty="0">
                <a:latin typeface="Cambria" panose="02040503050406030204" pitchFamily="18" charset="0"/>
              </a:rPr>
              <a:t> </a:t>
            </a:r>
            <a:r>
              <a:rPr lang="en-US" dirty="0" err="1">
                <a:latin typeface="Cambria" panose="02040503050406030204" pitchFamily="18" charset="0"/>
              </a:rPr>
              <a:t>prin</a:t>
            </a:r>
            <a:r>
              <a:rPr lang="en-US" dirty="0">
                <a:latin typeface="Cambria" panose="02040503050406030204" pitchFamily="18" charset="0"/>
              </a:rPr>
              <a:t> </a:t>
            </a:r>
            <a:r>
              <a:rPr lang="en-US" dirty="0" err="1">
                <a:latin typeface="Cambria" panose="02040503050406030204" pitchFamily="18" charset="0"/>
              </a:rPr>
              <a:t>formular</a:t>
            </a:r>
            <a:r>
              <a:rPr lang="en-US" dirty="0">
                <a:latin typeface="Cambria" panose="02040503050406030204" pitchFamily="18" charset="0"/>
              </a:rPr>
              <a:t> </a:t>
            </a:r>
            <a:r>
              <a:rPr lang="en-US" dirty="0" err="1">
                <a:latin typeface="Cambria" panose="02040503050406030204" pitchFamily="18" charset="0"/>
              </a:rPr>
              <a:t>transmis</a:t>
            </a:r>
            <a:r>
              <a:rPr lang="en-US" dirty="0">
                <a:latin typeface="Cambria" panose="02040503050406030204" pitchFamily="18" charset="0"/>
              </a:rPr>
              <a:t> electronic </a:t>
            </a:r>
            <a:endParaRPr lang="ro-RO" dirty="0">
              <a:latin typeface="Cambria" panose="02040503050406030204" pitchFamily="18" charset="0"/>
            </a:endParaRPr>
          </a:p>
          <a:p>
            <a:pPr marL="109728" indent="0" algn="just">
              <a:buNone/>
            </a:pPr>
            <a:r>
              <a:rPr lang="en-US" i="1" dirty="0">
                <a:latin typeface="Cambria" panose="02040503050406030204" pitchFamily="18" charset="0"/>
              </a:rPr>
              <a:t>NOTĂ: </a:t>
            </a:r>
            <a:r>
              <a:rPr lang="en-US" i="1" dirty="0" err="1">
                <a:latin typeface="Cambria" panose="02040503050406030204" pitchFamily="18" charset="0"/>
              </a:rPr>
              <a:t>Orice</a:t>
            </a:r>
            <a:r>
              <a:rPr lang="en-US" i="1" dirty="0">
                <a:latin typeface="Cambria" panose="02040503050406030204" pitchFamily="18" charset="0"/>
              </a:rPr>
              <a:t> </a:t>
            </a:r>
            <a:r>
              <a:rPr lang="en-US" i="1" dirty="0" err="1">
                <a:latin typeface="Cambria" panose="02040503050406030204" pitchFamily="18" charset="0"/>
              </a:rPr>
              <a:t>fişă</a:t>
            </a:r>
            <a:r>
              <a:rPr lang="en-US" i="1" dirty="0">
                <a:latin typeface="Cambria" panose="02040503050406030204" pitchFamily="18" charset="0"/>
              </a:rPr>
              <a:t> </a:t>
            </a:r>
            <a:r>
              <a:rPr lang="en-US" i="1" dirty="0" err="1">
                <a:latin typeface="Cambria" panose="02040503050406030204" pitchFamily="18" charset="0"/>
              </a:rPr>
              <a:t>depusă</a:t>
            </a:r>
            <a:r>
              <a:rPr lang="en-US" i="1" dirty="0">
                <a:latin typeface="Cambria" panose="02040503050406030204" pitchFamily="18" charset="0"/>
              </a:rPr>
              <a:t> </a:t>
            </a:r>
            <a:r>
              <a:rPr lang="en-US" i="1" dirty="0" err="1">
                <a:latin typeface="Cambria" panose="02040503050406030204" pitchFamily="18" charset="0"/>
              </a:rPr>
              <a:t>după</a:t>
            </a:r>
            <a:r>
              <a:rPr lang="en-US" i="1" dirty="0">
                <a:latin typeface="Cambria" panose="02040503050406030204" pitchFamily="18" charset="0"/>
              </a:rPr>
              <a:t> </a:t>
            </a:r>
            <a:r>
              <a:rPr lang="en-US" i="1" dirty="0" err="1">
                <a:latin typeface="Cambria" panose="02040503050406030204" pitchFamily="18" charset="0"/>
              </a:rPr>
              <a:t>această</a:t>
            </a:r>
            <a:r>
              <a:rPr lang="en-US" i="1" dirty="0">
                <a:latin typeface="Cambria" panose="02040503050406030204" pitchFamily="18" charset="0"/>
              </a:rPr>
              <a:t> </a:t>
            </a:r>
            <a:r>
              <a:rPr lang="en-US" i="1" dirty="0" err="1">
                <a:latin typeface="Cambria" panose="02040503050406030204" pitchFamily="18" charset="0"/>
              </a:rPr>
              <a:t>dată</a:t>
            </a:r>
            <a:r>
              <a:rPr lang="en-US" i="1" dirty="0">
                <a:latin typeface="Cambria" panose="02040503050406030204" pitchFamily="18" charset="0"/>
              </a:rPr>
              <a:t> nu </a:t>
            </a:r>
            <a:r>
              <a:rPr lang="en-US" i="1" dirty="0" err="1">
                <a:latin typeface="Cambria" panose="02040503050406030204" pitchFamily="18" charset="0"/>
              </a:rPr>
              <a:t>va</a:t>
            </a:r>
            <a:r>
              <a:rPr lang="en-US" i="1" dirty="0">
                <a:latin typeface="Cambria" panose="02040503050406030204" pitchFamily="18" charset="0"/>
              </a:rPr>
              <a:t> </a:t>
            </a:r>
            <a:r>
              <a:rPr lang="en-US" i="1" dirty="0" err="1">
                <a:latin typeface="Cambria" panose="02040503050406030204" pitchFamily="18" charset="0"/>
              </a:rPr>
              <a:t>mai</a:t>
            </a:r>
            <a:r>
              <a:rPr lang="en-US" i="1" dirty="0">
                <a:latin typeface="Cambria" panose="02040503050406030204" pitchFamily="18" charset="0"/>
              </a:rPr>
              <a:t> fi </a:t>
            </a:r>
            <a:r>
              <a:rPr lang="en-US" i="1" dirty="0" err="1">
                <a:latin typeface="Cambria" panose="02040503050406030204" pitchFamily="18" charset="0"/>
              </a:rPr>
              <a:t>luată</a:t>
            </a:r>
            <a:r>
              <a:rPr lang="en-US" i="1" dirty="0">
                <a:latin typeface="Cambria" panose="02040503050406030204" pitchFamily="18" charset="0"/>
              </a:rPr>
              <a:t> </a:t>
            </a:r>
            <a:r>
              <a:rPr lang="en-US" i="1" dirty="0" err="1">
                <a:latin typeface="Cambria" panose="02040503050406030204" pitchFamily="18" charset="0"/>
              </a:rPr>
              <a:t>în</a:t>
            </a:r>
            <a:r>
              <a:rPr lang="en-US" i="1" dirty="0">
                <a:latin typeface="Cambria" panose="02040503050406030204" pitchFamily="18" charset="0"/>
              </a:rPr>
              <a:t> </a:t>
            </a:r>
            <a:r>
              <a:rPr lang="en-US" i="1" dirty="0" err="1">
                <a:latin typeface="Cambria" panose="02040503050406030204" pitchFamily="18" charset="0"/>
              </a:rPr>
              <a:t>considerare</a:t>
            </a:r>
            <a:r>
              <a:rPr lang="en-US" i="1" dirty="0">
                <a:latin typeface="Cambria" panose="02040503050406030204" pitchFamily="18" charset="0"/>
              </a:rPr>
              <a:t>. </a:t>
            </a:r>
            <a:r>
              <a:rPr lang="en-US" i="1" dirty="0" err="1">
                <a:latin typeface="Cambria" panose="02040503050406030204" pitchFamily="18" charset="0"/>
              </a:rPr>
              <a:t>Orice</a:t>
            </a:r>
            <a:r>
              <a:rPr lang="en-US" i="1" dirty="0">
                <a:latin typeface="Cambria" panose="02040503050406030204" pitchFamily="18" charset="0"/>
              </a:rPr>
              <a:t> </a:t>
            </a:r>
            <a:r>
              <a:rPr lang="en-US" i="1" dirty="0" err="1">
                <a:latin typeface="Cambria" panose="02040503050406030204" pitchFamily="18" charset="0"/>
              </a:rPr>
              <a:t>opţiune</a:t>
            </a:r>
            <a:r>
              <a:rPr lang="en-US" i="1" dirty="0">
                <a:latin typeface="Cambria" panose="02040503050406030204" pitchFamily="18" charset="0"/>
              </a:rPr>
              <a:t> </a:t>
            </a:r>
            <a:r>
              <a:rPr lang="en-US" i="1" dirty="0" err="1">
                <a:latin typeface="Cambria" panose="02040503050406030204" pitchFamily="18" charset="0"/>
              </a:rPr>
              <a:t>greşită</a:t>
            </a:r>
            <a:r>
              <a:rPr lang="en-US" i="1" dirty="0">
                <a:latin typeface="Cambria" panose="02040503050406030204" pitchFamily="18" charset="0"/>
              </a:rPr>
              <a:t> </a:t>
            </a:r>
            <a:r>
              <a:rPr lang="en-US" i="1" dirty="0" err="1">
                <a:latin typeface="Cambria" panose="02040503050406030204" pitchFamily="18" charset="0"/>
              </a:rPr>
              <a:t>poate</a:t>
            </a:r>
            <a:r>
              <a:rPr lang="en-US" i="1" dirty="0">
                <a:latin typeface="Cambria" panose="02040503050406030204" pitchFamily="18" charset="0"/>
              </a:rPr>
              <a:t> conduce la o </a:t>
            </a:r>
            <a:r>
              <a:rPr lang="en-US" i="1" dirty="0" err="1">
                <a:latin typeface="Cambria" panose="02040503050406030204" pitchFamily="18" charset="0"/>
              </a:rPr>
              <a:t>repartizare</a:t>
            </a:r>
            <a:r>
              <a:rPr lang="en-US" i="1" dirty="0">
                <a:latin typeface="Cambria" panose="02040503050406030204" pitchFamily="18" charset="0"/>
              </a:rPr>
              <a:t> </a:t>
            </a:r>
            <a:r>
              <a:rPr lang="en-US" i="1" dirty="0" err="1">
                <a:latin typeface="Cambria" panose="02040503050406030204" pitchFamily="18" charset="0"/>
              </a:rPr>
              <a:t>nedorită</a:t>
            </a:r>
            <a:endParaRPr lang="ro-RO" i="1" dirty="0">
              <a:latin typeface="Cambria" panose="02040503050406030204" pitchFamily="18" charset="0"/>
            </a:endParaRPr>
          </a:p>
          <a:p>
            <a:pPr marL="109728" indent="0" algn="just">
              <a:buNone/>
            </a:pPr>
            <a:r>
              <a:rPr lang="ro-RO" b="1" u="sng" dirty="0">
                <a:latin typeface="Cambria" panose="02040503050406030204" pitchFamily="18" charset="0"/>
              </a:rPr>
              <a:t>12 iulie 2023 </a:t>
            </a:r>
            <a:r>
              <a:rPr lang="ro-RO" dirty="0">
                <a:latin typeface="Cambria" panose="02040503050406030204" pitchFamily="18" charset="0"/>
              </a:rPr>
              <a:t>- </a:t>
            </a:r>
            <a:r>
              <a:rPr lang="en-US" dirty="0" err="1">
                <a:latin typeface="Cambria" panose="02040503050406030204" pitchFamily="18" charset="0"/>
              </a:rPr>
              <a:t>Depunerea</a:t>
            </a:r>
            <a:r>
              <a:rPr lang="en-US" dirty="0">
                <a:latin typeface="Cambria" panose="02040503050406030204" pitchFamily="18" charset="0"/>
              </a:rPr>
              <a:t> </a:t>
            </a:r>
            <a:r>
              <a:rPr lang="en-US" dirty="0" err="1">
                <a:latin typeface="Cambria" panose="02040503050406030204" pitchFamily="18" charset="0"/>
              </a:rPr>
              <a:t>fişelor</a:t>
            </a:r>
            <a:r>
              <a:rPr lang="en-US" dirty="0">
                <a:latin typeface="Cambria" panose="02040503050406030204" pitchFamily="18" charset="0"/>
              </a:rPr>
              <a:t> de </a:t>
            </a:r>
            <a:r>
              <a:rPr lang="en-US" dirty="0" err="1">
                <a:latin typeface="Cambria" panose="02040503050406030204" pitchFamily="18" charset="0"/>
              </a:rPr>
              <a:t>înscriere</a:t>
            </a:r>
            <a:r>
              <a:rPr lang="en-US" dirty="0">
                <a:latin typeface="Cambria" panose="02040503050406030204" pitchFamily="18" charset="0"/>
              </a:rPr>
              <a:t> </a:t>
            </a:r>
            <a:r>
              <a:rPr lang="en-US" dirty="0" err="1">
                <a:latin typeface="Cambria" panose="02040503050406030204" pitchFamily="18" charset="0"/>
              </a:rPr>
              <a:t>pentru</a:t>
            </a:r>
            <a:r>
              <a:rPr lang="en-US" dirty="0">
                <a:latin typeface="Cambria" panose="02040503050406030204" pitchFamily="18" charset="0"/>
              </a:rPr>
              <a:t> </a:t>
            </a:r>
            <a:r>
              <a:rPr lang="en-US" dirty="0" err="1">
                <a:latin typeface="Cambria" panose="02040503050406030204" pitchFamily="18" charset="0"/>
              </a:rPr>
              <a:t>locurile</a:t>
            </a:r>
            <a:r>
              <a:rPr lang="en-US" dirty="0">
                <a:latin typeface="Cambria" panose="02040503050406030204" pitchFamily="18" charset="0"/>
              </a:rPr>
              <a:t> </a:t>
            </a:r>
            <a:r>
              <a:rPr lang="en-US" dirty="0" err="1">
                <a:latin typeface="Cambria" panose="02040503050406030204" pitchFamily="18" charset="0"/>
              </a:rPr>
              <a:t>alocate</a:t>
            </a:r>
            <a:r>
              <a:rPr lang="en-US" dirty="0">
                <a:latin typeface="Cambria" panose="02040503050406030204" pitchFamily="18" charset="0"/>
              </a:rPr>
              <a:t> </a:t>
            </a:r>
            <a:r>
              <a:rPr lang="en-US" dirty="0" err="1">
                <a:latin typeface="Cambria" panose="02040503050406030204" pitchFamily="18" charset="0"/>
              </a:rPr>
              <a:t>pentru</a:t>
            </a:r>
            <a:r>
              <a:rPr lang="en-US" dirty="0">
                <a:latin typeface="Cambria" panose="02040503050406030204" pitchFamily="18" charset="0"/>
              </a:rPr>
              <a:t> </a:t>
            </a:r>
            <a:r>
              <a:rPr lang="en-US" dirty="0" err="1">
                <a:latin typeface="Cambria" panose="02040503050406030204" pitchFamily="18" charset="0"/>
              </a:rPr>
              <a:t>candidaţii</a:t>
            </a:r>
            <a:r>
              <a:rPr lang="en-US" dirty="0">
                <a:latin typeface="Cambria" panose="02040503050406030204" pitchFamily="18" charset="0"/>
              </a:rPr>
              <a:t> cu CES la </a:t>
            </a:r>
            <a:r>
              <a:rPr lang="en-US" dirty="0" err="1">
                <a:latin typeface="Cambria" panose="02040503050406030204" pitchFamily="18" charset="0"/>
              </a:rPr>
              <a:t>comisia</a:t>
            </a:r>
            <a:r>
              <a:rPr lang="en-US" dirty="0">
                <a:latin typeface="Cambria" panose="02040503050406030204" pitchFamily="18" charset="0"/>
              </a:rPr>
              <a:t> de </a:t>
            </a:r>
            <a:r>
              <a:rPr lang="en-US" dirty="0" err="1">
                <a:latin typeface="Cambria" panose="02040503050406030204" pitchFamily="18" charset="0"/>
              </a:rPr>
              <a:t>admitere</a:t>
            </a:r>
            <a:r>
              <a:rPr lang="en-US" dirty="0">
                <a:latin typeface="Cambria" panose="02040503050406030204" pitchFamily="18" charset="0"/>
              </a:rPr>
              <a:t> </a:t>
            </a:r>
            <a:r>
              <a:rPr lang="en-US" dirty="0" err="1">
                <a:latin typeface="Cambria" panose="02040503050406030204" pitchFamily="18" charset="0"/>
              </a:rPr>
              <a:t>ja</a:t>
            </a:r>
            <a:r>
              <a:rPr lang="en-US" dirty="0">
                <a:latin typeface="Cambria" panose="02040503050406030204" pitchFamily="18" charset="0"/>
              </a:rPr>
              <a:t> </a:t>
            </a:r>
            <a:r>
              <a:rPr lang="en-US" dirty="0" err="1">
                <a:latin typeface="Cambria" panose="02040503050406030204" pitchFamily="18" charset="0"/>
              </a:rPr>
              <a:t>municipiului</a:t>
            </a:r>
            <a:r>
              <a:rPr lang="en-US" dirty="0">
                <a:latin typeface="Cambria" panose="02040503050406030204" pitchFamily="18" charset="0"/>
              </a:rPr>
              <a:t> </a:t>
            </a:r>
            <a:r>
              <a:rPr lang="en-US" dirty="0" err="1">
                <a:latin typeface="Cambria" panose="02040503050406030204" pitchFamily="18" charset="0"/>
              </a:rPr>
              <a:t>Bucureşti</a:t>
            </a:r>
            <a:r>
              <a:rPr lang="en-US" dirty="0">
                <a:latin typeface="Cambria" panose="02040503050406030204" pitchFamily="18" charset="0"/>
              </a:rPr>
              <a:t> </a:t>
            </a:r>
            <a:endParaRPr lang="ro-RO" dirty="0">
              <a:latin typeface="Cambria" panose="02040503050406030204" pitchFamily="18" charset="0"/>
            </a:endParaRPr>
          </a:p>
          <a:p>
            <a:pPr marL="109728" indent="0" algn="just">
              <a:buNone/>
            </a:pPr>
            <a:r>
              <a:rPr lang="ro-RO" b="1" u="sng" dirty="0">
                <a:latin typeface="Cambria" panose="02040503050406030204" pitchFamily="18" charset="0"/>
              </a:rPr>
              <a:t>13</a:t>
            </a:r>
            <a:r>
              <a:rPr lang="vi-VN" b="1" u="sng" dirty="0">
                <a:latin typeface="Cambria" panose="02040503050406030204" pitchFamily="18" charset="0"/>
              </a:rPr>
              <a:t> iulie 2023</a:t>
            </a:r>
            <a:r>
              <a:rPr lang="ro-RO" b="1" u="sng" dirty="0">
                <a:latin typeface="Cambria" panose="02040503050406030204" pitchFamily="18" charset="0"/>
              </a:rPr>
              <a:t>- </a:t>
            </a:r>
            <a:r>
              <a:rPr lang="en-US" dirty="0" err="1">
                <a:latin typeface="Cambria" panose="02040503050406030204" pitchFamily="18" charset="0"/>
              </a:rPr>
              <a:t>Repartizarea</a:t>
            </a:r>
            <a:r>
              <a:rPr lang="en-US" dirty="0">
                <a:latin typeface="Cambria" panose="02040503050406030204" pitchFamily="18" charset="0"/>
              </a:rPr>
              <a:t> </a:t>
            </a:r>
            <a:r>
              <a:rPr lang="en-US" dirty="0" err="1">
                <a:latin typeface="Cambria" panose="02040503050406030204" pitchFamily="18" charset="0"/>
              </a:rPr>
              <a:t>candidaţilor</a:t>
            </a:r>
            <a:r>
              <a:rPr lang="en-US" dirty="0">
                <a:latin typeface="Cambria" panose="02040503050406030204" pitchFamily="18" charset="0"/>
              </a:rPr>
              <a:t> </a:t>
            </a:r>
            <a:r>
              <a:rPr lang="en-US" dirty="0" err="1">
                <a:latin typeface="Cambria" panose="02040503050406030204" pitchFamily="18" charset="0"/>
              </a:rPr>
              <a:t>pe</a:t>
            </a:r>
            <a:r>
              <a:rPr lang="en-US" dirty="0">
                <a:latin typeface="Cambria" panose="02040503050406030204" pitchFamily="18" charset="0"/>
              </a:rPr>
              <a:t> </a:t>
            </a:r>
            <a:r>
              <a:rPr lang="en-US" dirty="0" err="1">
                <a:latin typeface="Cambria" panose="02040503050406030204" pitchFamily="18" charset="0"/>
              </a:rPr>
              <a:t>locurile</a:t>
            </a:r>
            <a:r>
              <a:rPr lang="en-US" dirty="0">
                <a:latin typeface="Cambria" panose="02040503050406030204" pitchFamily="18" charset="0"/>
              </a:rPr>
              <a:t> distinct </a:t>
            </a:r>
            <a:r>
              <a:rPr lang="en-US" dirty="0" err="1">
                <a:latin typeface="Cambria" panose="02040503050406030204" pitchFamily="18" charset="0"/>
              </a:rPr>
              <a:t>alocate</a:t>
            </a:r>
            <a:r>
              <a:rPr lang="en-US" dirty="0">
                <a:latin typeface="Cambria" panose="02040503050406030204" pitchFamily="18" charset="0"/>
              </a:rPr>
              <a:t> </a:t>
            </a:r>
            <a:r>
              <a:rPr lang="en-US" dirty="0" err="1">
                <a:latin typeface="Cambria" panose="02040503050406030204" pitchFamily="18" charset="0"/>
              </a:rPr>
              <a:t>candidaţilor</a:t>
            </a:r>
            <a:r>
              <a:rPr lang="en-US" dirty="0">
                <a:latin typeface="Cambria" panose="02040503050406030204" pitchFamily="18" charset="0"/>
              </a:rPr>
              <a:t> cu CES </a:t>
            </a:r>
            <a:r>
              <a:rPr lang="en-US" dirty="0" err="1">
                <a:latin typeface="Cambria" panose="02040503050406030204" pitchFamily="18" charset="0"/>
              </a:rPr>
              <a:t>în</a:t>
            </a:r>
            <a:r>
              <a:rPr lang="en-US" dirty="0">
                <a:latin typeface="Cambria" panose="02040503050406030204" pitchFamily="18" charset="0"/>
              </a:rPr>
              <a:t> </a:t>
            </a:r>
            <a:r>
              <a:rPr lang="en-US" dirty="0" err="1">
                <a:latin typeface="Cambria" panose="02040503050406030204" pitchFamily="18" charset="0"/>
              </a:rPr>
              <a:t>învăţământul</a:t>
            </a:r>
            <a:r>
              <a:rPr lang="en-US" dirty="0">
                <a:latin typeface="Cambria" panose="02040503050406030204" pitchFamily="18" charset="0"/>
              </a:rPr>
              <a:t> de </a:t>
            </a:r>
            <a:r>
              <a:rPr lang="en-US" dirty="0" err="1">
                <a:latin typeface="Cambria" panose="02040503050406030204" pitchFamily="18" charset="0"/>
              </a:rPr>
              <a:t>masă</a:t>
            </a:r>
            <a:r>
              <a:rPr lang="en-US" dirty="0">
                <a:latin typeface="Cambria" panose="02040503050406030204" pitchFamily="18" charset="0"/>
              </a:rPr>
              <a:t> </a:t>
            </a:r>
            <a:r>
              <a:rPr lang="en-US" dirty="0" err="1">
                <a:latin typeface="Cambria" panose="02040503050406030204" pitchFamily="18" charset="0"/>
              </a:rPr>
              <a:t>şi</a:t>
            </a:r>
            <a:r>
              <a:rPr lang="en-US" dirty="0">
                <a:latin typeface="Cambria" panose="02040503050406030204" pitchFamily="18" charset="0"/>
              </a:rPr>
              <a:t> </a:t>
            </a:r>
            <a:r>
              <a:rPr lang="en-US" dirty="0" err="1">
                <a:latin typeface="Cambria" panose="02040503050406030204" pitchFamily="18" charset="0"/>
              </a:rPr>
              <a:t>comunicarea</a:t>
            </a:r>
            <a:r>
              <a:rPr lang="en-US" dirty="0">
                <a:latin typeface="Cambria" panose="02040503050406030204" pitchFamily="18" charset="0"/>
              </a:rPr>
              <a:t> </a:t>
            </a:r>
            <a:r>
              <a:rPr lang="en-US" dirty="0" err="1">
                <a:latin typeface="Cambria" panose="02040503050406030204" pitchFamily="18" charset="0"/>
              </a:rPr>
              <a:t>rezultatelor</a:t>
            </a:r>
            <a:r>
              <a:rPr lang="en-US" dirty="0">
                <a:latin typeface="Cambria" panose="02040503050406030204" pitchFamily="18" charset="0"/>
              </a:rPr>
              <a:t> </a:t>
            </a:r>
            <a:r>
              <a:rPr lang="en-US" dirty="0" err="1">
                <a:latin typeface="Cambria" panose="02040503050406030204" pitchFamily="18" charset="0"/>
              </a:rPr>
              <a:t>candidaţilor</a:t>
            </a:r>
            <a:r>
              <a:rPr lang="ro-RO" dirty="0">
                <a:latin typeface="Cambria" panose="02040503050406030204" pitchFamily="18" charset="0"/>
              </a:rPr>
              <a:t>. </a:t>
            </a:r>
            <a:r>
              <a:rPr lang="vi-VN" b="1" dirty="0">
                <a:latin typeface="Cambria" panose="02040503050406030204" pitchFamily="18" charset="0"/>
              </a:rPr>
              <a:t>Repartizarea se face în şedinţă publică</a:t>
            </a:r>
            <a:r>
              <a:rPr lang="ro-RO" b="1" dirty="0">
                <a:latin typeface="Cambria" panose="02040503050406030204" pitchFamily="18" charset="0"/>
              </a:rPr>
              <a:t>.</a:t>
            </a:r>
            <a:r>
              <a:rPr lang="ro-RO" dirty="0">
                <a:latin typeface="Cambria" panose="02040503050406030204" pitchFamily="18" charset="0"/>
              </a:rPr>
              <a:t>     </a:t>
            </a:r>
          </a:p>
          <a:p>
            <a:pPr marL="109728" indent="0" algn="just">
              <a:buNone/>
            </a:pPr>
            <a:r>
              <a:rPr lang="en-US" i="1" dirty="0">
                <a:latin typeface="Cambria" panose="02040503050406030204" pitchFamily="18" charset="0"/>
              </a:rPr>
              <a:t>NOTĂ: </a:t>
            </a:r>
            <a:endParaRPr lang="ro-RO" i="1" dirty="0">
              <a:latin typeface="Cambria" panose="02040503050406030204" pitchFamily="18" charset="0"/>
            </a:endParaRPr>
          </a:p>
          <a:p>
            <a:pPr marL="109728" indent="0" algn="just">
              <a:buNone/>
            </a:pPr>
            <a:r>
              <a:rPr lang="en-US" i="1" dirty="0" err="1">
                <a:latin typeface="Cambria" panose="02040503050406030204" pitchFamily="18" charset="0"/>
              </a:rPr>
              <a:t>Repartizarea</a:t>
            </a:r>
            <a:r>
              <a:rPr lang="en-US" i="1" dirty="0">
                <a:latin typeface="Cambria" panose="02040503050406030204" pitchFamily="18" charset="0"/>
              </a:rPr>
              <a:t> </a:t>
            </a:r>
            <a:r>
              <a:rPr lang="en-US" i="1" dirty="0" err="1">
                <a:latin typeface="Cambria" panose="02040503050406030204" pitchFamily="18" charset="0"/>
              </a:rPr>
              <a:t>pe</a:t>
            </a:r>
            <a:r>
              <a:rPr lang="en-US" i="1" dirty="0">
                <a:latin typeface="Cambria" panose="02040503050406030204" pitchFamily="18" charset="0"/>
              </a:rPr>
              <a:t> </a:t>
            </a:r>
            <a:r>
              <a:rPr lang="en-US" i="1" dirty="0" err="1">
                <a:latin typeface="Cambria" panose="02040503050406030204" pitchFamily="18" charset="0"/>
              </a:rPr>
              <a:t>locurile</a:t>
            </a:r>
            <a:r>
              <a:rPr lang="en-US" i="1" dirty="0">
                <a:latin typeface="Cambria" panose="02040503050406030204" pitchFamily="18" charset="0"/>
              </a:rPr>
              <a:t> </a:t>
            </a:r>
            <a:r>
              <a:rPr lang="en-US" i="1" dirty="0" err="1">
                <a:latin typeface="Cambria" panose="02040503050406030204" pitchFamily="18" charset="0"/>
              </a:rPr>
              <a:t>speciale</a:t>
            </a:r>
            <a:r>
              <a:rPr lang="en-US" i="1" dirty="0">
                <a:latin typeface="Cambria" panose="02040503050406030204" pitchFamily="18" charset="0"/>
              </a:rPr>
              <a:t> </a:t>
            </a:r>
            <a:r>
              <a:rPr lang="en-US" i="1" dirty="0" err="1">
                <a:latin typeface="Cambria" panose="02040503050406030204" pitchFamily="18" charset="0"/>
              </a:rPr>
              <a:t>pentru</a:t>
            </a:r>
            <a:r>
              <a:rPr lang="en-US" i="1" dirty="0">
                <a:latin typeface="Cambria" panose="02040503050406030204" pitchFamily="18" charset="0"/>
              </a:rPr>
              <a:t> </a:t>
            </a:r>
            <a:r>
              <a:rPr lang="en-US" i="1" dirty="0" err="1">
                <a:latin typeface="Cambria" panose="02040503050406030204" pitchFamily="18" charset="0"/>
              </a:rPr>
              <a:t>candidaţii</a:t>
            </a:r>
            <a:r>
              <a:rPr lang="en-US" i="1" dirty="0">
                <a:latin typeface="Cambria" panose="02040503050406030204" pitchFamily="18" charset="0"/>
              </a:rPr>
              <a:t> cu CES se face </a:t>
            </a:r>
            <a:r>
              <a:rPr lang="en-US" i="1" dirty="0" err="1">
                <a:latin typeface="Cambria" panose="02040503050406030204" pitchFamily="18" charset="0"/>
              </a:rPr>
              <a:t>în</a:t>
            </a:r>
            <a:r>
              <a:rPr lang="en-US" i="1" dirty="0">
                <a:latin typeface="Cambria" panose="02040503050406030204" pitchFamily="18" charset="0"/>
              </a:rPr>
              <a:t> </a:t>
            </a:r>
            <a:r>
              <a:rPr lang="en-US" i="1" dirty="0" err="1">
                <a:latin typeface="Cambria" panose="02040503050406030204" pitchFamily="18" charset="0"/>
              </a:rPr>
              <a:t>ordinea</a:t>
            </a:r>
            <a:r>
              <a:rPr lang="en-US" i="1" dirty="0">
                <a:latin typeface="Cambria" panose="02040503050406030204" pitchFamily="18" charset="0"/>
              </a:rPr>
              <a:t> </a:t>
            </a:r>
            <a:r>
              <a:rPr lang="en-US" i="1" dirty="0" err="1">
                <a:latin typeface="Cambria" panose="02040503050406030204" pitchFamily="18" charset="0"/>
              </a:rPr>
              <a:t>descrescătoare</a:t>
            </a:r>
            <a:r>
              <a:rPr lang="en-US" i="1" dirty="0">
                <a:latin typeface="Cambria" panose="02040503050406030204" pitchFamily="18" charset="0"/>
              </a:rPr>
              <a:t> a </a:t>
            </a:r>
            <a:r>
              <a:rPr lang="en-US" i="1" dirty="0" err="1">
                <a:latin typeface="Cambria" panose="02040503050406030204" pitchFamily="18" charset="0"/>
              </a:rPr>
              <a:t>mediei</a:t>
            </a:r>
            <a:r>
              <a:rPr lang="en-US" i="1" dirty="0">
                <a:latin typeface="Cambria" panose="02040503050406030204" pitchFamily="18" charset="0"/>
              </a:rPr>
              <a:t> de </a:t>
            </a:r>
            <a:r>
              <a:rPr lang="en-US" i="1" dirty="0" err="1">
                <a:latin typeface="Cambria" panose="02040503050406030204" pitchFamily="18" charset="0"/>
              </a:rPr>
              <a:t>admitere</a:t>
            </a:r>
            <a:r>
              <a:rPr lang="en-US" i="1" dirty="0">
                <a:latin typeface="Cambria" panose="02040503050406030204" pitchFamily="18" charset="0"/>
              </a:rPr>
              <a:t> </a:t>
            </a:r>
            <a:r>
              <a:rPr lang="en-US" i="1" dirty="0" err="1">
                <a:latin typeface="Cambria" panose="02040503050406030204" pitchFamily="18" charset="0"/>
              </a:rPr>
              <a:t>şi</a:t>
            </a:r>
            <a:r>
              <a:rPr lang="en-US" i="1" dirty="0">
                <a:latin typeface="Cambria" panose="02040503050406030204" pitchFamily="18" charset="0"/>
              </a:rPr>
              <a:t> </a:t>
            </a:r>
            <a:r>
              <a:rPr lang="en-US" i="1" dirty="0" err="1">
                <a:latin typeface="Cambria" panose="02040503050406030204" pitchFamily="18" charset="0"/>
              </a:rPr>
              <a:t>pe</a:t>
            </a:r>
            <a:r>
              <a:rPr lang="en-US" i="1" dirty="0">
                <a:latin typeface="Cambria" panose="02040503050406030204" pitchFamily="18" charset="0"/>
              </a:rPr>
              <a:t> </a:t>
            </a:r>
            <a:r>
              <a:rPr lang="en-US" i="1" dirty="0" err="1">
                <a:latin typeface="Cambria" panose="02040503050406030204" pitchFamily="18" charset="0"/>
              </a:rPr>
              <a:t>baza</a:t>
            </a:r>
            <a:r>
              <a:rPr lang="en-US" i="1" dirty="0">
                <a:latin typeface="Cambria" panose="02040503050406030204" pitchFamily="18" charset="0"/>
              </a:rPr>
              <a:t> </a:t>
            </a:r>
            <a:r>
              <a:rPr lang="en-US" i="1" dirty="0" err="1">
                <a:latin typeface="Cambria" panose="02040503050406030204" pitchFamily="18" charset="0"/>
              </a:rPr>
              <a:t>opţiunilor</a:t>
            </a:r>
            <a:r>
              <a:rPr lang="en-US" i="1" dirty="0">
                <a:latin typeface="Cambria" panose="02040503050406030204" pitchFamily="18" charset="0"/>
              </a:rPr>
              <a:t> </a:t>
            </a:r>
            <a:r>
              <a:rPr lang="en-US" i="1" dirty="0" err="1">
                <a:latin typeface="Cambria" panose="02040503050406030204" pitchFamily="18" charset="0"/>
              </a:rPr>
              <a:t>completate</a:t>
            </a:r>
            <a:r>
              <a:rPr lang="en-US" i="1" dirty="0">
                <a:latin typeface="Cambria" panose="02040503050406030204" pitchFamily="18" charset="0"/>
              </a:rPr>
              <a:t> </a:t>
            </a:r>
            <a:r>
              <a:rPr lang="en-US" i="1" dirty="0" err="1">
                <a:latin typeface="Cambria" panose="02040503050406030204" pitchFamily="18" charset="0"/>
              </a:rPr>
              <a:t>în</a:t>
            </a:r>
            <a:r>
              <a:rPr lang="en-US" i="1" dirty="0">
                <a:latin typeface="Cambria" panose="02040503050406030204" pitchFamily="18" charset="0"/>
              </a:rPr>
              <a:t> </a:t>
            </a:r>
            <a:r>
              <a:rPr lang="en-US" i="1" dirty="0" err="1">
                <a:latin typeface="Cambria" panose="02040503050406030204" pitchFamily="18" charset="0"/>
              </a:rPr>
              <a:t>fişa</a:t>
            </a:r>
            <a:r>
              <a:rPr lang="en-US" i="1" dirty="0">
                <a:latin typeface="Cambria" panose="02040503050406030204" pitchFamily="18" charset="0"/>
              </a:rPr>
              <a:t> de </a:t>
            </a:r>
            <a:r>
              <a:rPr lang="en-US" i="1" dirty="0" err="1">
                <a:latin typeface="Cambria" panose="02040503050406030204" pitchFamily="18" charset="0"/>
              </a:rPr>
              <a:t>înscriere</a:t>
            </a:r>
            <a:r>
              <a:rPr lang="en-US" i="1" dirty="0">
                <a:latin typeface="Cambria" panose="02040503050406030204" pitchFamily="18" charset="0"/>
              </a:rPr>
              <a:t>, conform </a:t>
            </a:r>
            <a:r>
              <a:rPr lang="en-US" i="1" dirty="0" err="1">
                <a:latin typeface="Cambria" panose="02040503050406030204" pitchFamily="18" charset="0"/>
              </a:rPr>
              <a:t>unei</a:t>
            </a:r>
            <a:r>
              <a:rPr lang="en-US" i="1" dirty="0">
                <a:latin typeface="Cambria" panose="02040503050406030204" pitchFamily="18" charset="0"/>
              </a:rPr>
              <a:t> </a:t>
            </a:r>
            <a:r>
              <a:rPr lang="en-US" i="1" dirty="0" err="1">
                <a:latin typeface="Cambria" panose="02040503050406030204" pitchFamily="18" charset="0"/>
              </a:rPr>
              <a:t>proceduri</a:t>
            </a:r>
            <a:r>
              <a:rPr lang="en-US" i="1" dirty="0">
                <a:latin typeface="Cambria" panose="02040503050406030204" pitchFamily="18" charset="0"/>
              </a:rPr>
              <a:t> </a:t>
            </a:r>
            <a:r>
              <a:rPr lang="en-US" i="1" dirty="0" err="1">
                <a:latin typeface="Cambria" panose="02040503050406030204" pitchFamily="18" charset="0"/>
              </a:rPr>
              <a:t>stabilite</a:t>
            </a:r>
            <a:r>
              <a:rPr lang="en-US" i="1" dirty="0">
                <a:latin typeface="Cambria" panose="02040503050406030204" pitchFamily="18" charset="0"/>
              </a:rPr>
              <a:t> de </a:t>
            </a:r>
            <a:r>
              <a:rPr lang="en-US" i="1" dirty="0" err="1">
                <a:latin typeface="Cambria" panose="02040503050406030204" pitchFamily="18" charset="0"/>
              </a:rPr>
              <a:t>către</a:t>
            </a:r>
            <a:r>
              <a:rPr lang="en-US" i="1" dirty="0">
                <a:latin typeface="Cambria" panose="02040503050406030204" pitchFamily="18" charset="0"/>
              </a:rPr>
              <a:t> </a:t>
            </a:r>
            <a:r>
              <a:rPr lang="en-US" i="1" dirty="0" err="1">
                <a:latin typeface="Cambria" panose="02040503050406030204" pitchFamily="18" charset="0"/>
              </a:rPr>
              <a:t>comisia</a:t>
            </a:r>
            <a:r>
              <a:rPr lang="en-US" i="1" dirty="0">
                <a:latin typeface="Cambria" panose="02040503050406030204" pitchFamily="18" charset="0"/>
              </a:rPr>
              <a:t> </a:t>
            </a:r>
            <a:r>
              <a:rPr lang="en-US" i="1" dirty="0" err="1">
                <a:latin typeface="Cambria" panose="02040503050406030204" pitchFamily="18" charset="0"/>
              </a:rPr>
              <a:t>judeţeană</a:t>
            </a:r>
            <a:r>
              <a:rPr lang="en-US" i="1" dirty="0">
                <a:latin typeface="Cambria" panose="02040503050406030204" pitchFamily="18" charset="0"/>
              </a:rPr>
              <a:t> de </a:t>
            </a:r>
            <a:r>
              <a:rPr lang="en-US" i="1" dirty="0" err="1">
                <a:latin typeface="Cambria" panose="02040503050406030204" pitchFamily="18" charset="0"/>
              </a:rPr>
              <a:t>admitere</a:t>
            </a:r>
            <a:r>
              <a:rPr lang="en-US" i="1" dirty="0">
                <a:latin typeface="Cambria" panose="02040503050406030204" pitchFamily="18" charset="0"/>
              </a:rPr>
              <a:t>, </a:t>
            </a:r>
            <a:r>
              <a:rPr lang="en-US" i="1" dirty="0" err="1">
                <a:latin typeface="Cambria" panose="02040503050406030204" pitchFamily="18" charset="0"/>
              </a:rPr>
              <a:t>publicată</a:t>
            </a:r>
            <a:r>
              <a:rPr lang="en-US" i="1" dirty="0">
                <a:latin typeface="Cambria" panose="02040503050406030204" pitchFamily="18" charset="0"/>
              </a:rPr>
              <a:t> </a:t>
            </a:r>
            <a:r>
              <a:rPr lang="en-US" i="1" dirty="0" err="1">
                <a:latin typeface="Cambria" panose="02040503050406030204" pitchFamily="18" charset="0"/>
              </a:rPr>
              <a:t>pe</a:t>
            </a:r>
            <a:r>
              <a:rPr lang="en-US" i="1" dirty="0">
                <a:latin typeface="Cambria" panose="02040503050406030204" pitchFamily="18" charset="0"/>
              </a:rPr>
              <a:t> site-</a:t>
            </a:r>
            <a:r>
              <a:rPr lang="en-US" i="1" dirty="0" err="1">
                <a:latin typeface="Cambria" panose="02040503050406030204" pitchFamily="18" charset="0"/>
              </a:rPr>
              <a:t>ul</a:t>
            </a:r>
            <a:r>
              <a:rPr lang="en-US" i="1" dirty="0">
                <a:latin typeface="Cambria" panose="02040503050406030204" pitchFamily="18" charset="0"/>
              </a:rPr>
              <a:t> </a:t>
            </a:r>
            <a:r>
              <a:rPr lang="en-US" i="1" dirty="0" err="1">
                <a:latin typeface="Cambria" panose="02040503050406030204" pitchFamily="18" charset="0"/>
              </a:rPr>
              <a:t>inspectoratului</a:t>
            </a:r>
            <a:r>
              <a:rPr lang="en-US" i="1" dirty="0">
                <a:latin typeface="Cambria" panose="02040503050406030204" pitchFamily="18" charset="0"/>
              </a:rPr>
              <a:t> </a:t>
            </a:r>
            <a:r>
              <a:rPr lang="en-US" i="1" dirty="0" err="1">
                <a:latin typeface="Cambria" panose="02040503050406030204" pitchFamily="18" charset="0"/>
              </a:rPr>
              <a:t>şcolar</a:t>
            </a:r>
            <a:r>
              <a:rPr lang="en-US" i="1" dirty="0">
                <a:latin typeface="Cambria" panose="02040503050406030204" pitchFamily="18" charset="0"/>
              </a:rPr>
              <a:t> </a:t>
            </a:r>
            <a:r>
              <a:rPr lang="en-US" i="1" dirty="0" err="1">
                <a:latin typeface="Cambria" panose="02040503050406030204" pitchFamily="18" charset="0"/>
              </a:rPr>
              <a:t>judeţean</a:t>
            </a:r>
            <a:r>
              <a:rPr lang="en-US" i="1" dirty="0">
                <a:latin typeface="Cambria" panose="02040503050406030204" pitchFamily="18" charset="0"/>
              </a:rPr>
              <a:t>/al </a:t>
            </a:r>
            <a:r>
              <a:rPr lang="en-US" i="1" dirty="0" err="1">
                <a:latin typeface="Cambria" panose="02040503050406030204" pitchFamily="18" charset="0"/>
              </a:rPr>
              <a:t>municipiului</a:t>
            </a:r>
            <a:r>
              <a:rPr lang="en-US" i="1" dirty="0">
                <a:latin typeface="Cambria" panose="02040503050406030204" pitchFamily="18" charset="0"/>
              </a:rPr>
              <a:t> </a:t>
            </a:r>
            <a:r>
              <a:rPr lang="en-US" i="1" dirty="0" err="1">
                <a:latin typeface="Cambria" panose="02040503050406030204" pitchFamily="18" charset="0"/>
              </a:rPr>
              <a:t>Bucureşti</a:t>
            </a:r>
            <a:r>
              <a:rPr lang="en-US" i="1" dirty="0">
                <a:latin typeface="Cambria" panose="02040503050406030204" pitchFamily="18" charset="0"/>
              </a:rPr>
              <a:t> </a:t>
            </a:r>
            <a:r>
              <a:rPr lang="en-US" i="1" dirty="0" err="1">
                <a:latin typeface="Cambria" panose="02040503050406030204" pitchFamily="18" charset="0"/>
              </a:rPr>
              <a:t>şi</a:t>
            </a:r>
            <a:r>
              <a:rPr lang="en-US" i="1" dirty="0">
                <a:latin typeface="Cambria" panose="02040503050406030204" pitchFamily="18" charset="0"/>
              </a:rPr>
              <a:t> </a:t>
            </a:r>
            <a:r>
              <a:rPr lang="en-US" i="1" dirty="0" err="1">
                <a:latin typeface="Cambria" panose="02040503050406030204" pitchFamily="18" charset="0"/>
              </a:rPr>
              <a:t>comunicată</a:t>
            </a:r>
            <a:r>
              <a:rPr lang="en-US" i="1" dirty="0">
                <a:latin typeface="Cambria" panose="02040503050406030204" pitchFamily="18" charset="0"/>
              </a:rPr>
              <a:t> </a:t>
            </a:r>
            <a:r>
              <a:rPr lang="en-US" i="1" dirty="0" err="1">
                <a:latin typeface="Cambria" panose="02040503050406030204" pitchFamily="18" charset="0"/>
              </a:rPr>
              <a:t>unităţilor</a:t>
            </a:r>
            <a:r>
              <a:rPr lang="en-US" i="1" dirty="0">
                <a:latin typeface="Cambria" panose="02040503050406030204" pitchFamily="18" charset="0"/>
              </a:rPr>
              <a:t> de </a:t>
            </a:r>
            <a:r>
              <a:rPr lang="en-US" i="1" dirty="0" err="1">
                <a:latin typeface="Cambria" panose="02040503050406030204" pitchFamily="18" charset="0"/>
              </a:rPr>
              <a:t>învăţământ</a:t>
            </a:r>
            <a:r>
              <a:rPr lang="en-US" i="1" dirty="0">
                <a:latin typeface="Cambria" panose="02040503050406030204" pitchFamily="18" charset="0"/>
              </a:rPr>
              <a:t> </a:t>
            </a:r>
            <a:r>
              <a:rPr lang="en-US" i="1" dirty="0" err="1">
                <a:latin typeface="Cambria" panose="02040503050406030204" pitchFamily="18" charset="0"/>
              </a:rPr>
              <a:t>până</a:t>
            </a:r>
            <a:r>
              <a:rPr lang="en-US" i="1" dirty="0">
                <a:latin typeface="Cambria" panose="02040503050406030204" pitchFamily="18" charset="0"/>
              </a:rPr>
              <a:t> la data de 9 </a:t>
            </a:r>
            <a:r>
              <a:rPr lang="en-US" i="1" dirty="0" err="1">
                <a:latin typeface="Cambria" panose="02040503050406030204" pitchFamily="18" charset="0"/>
              </a:rPr>
              <a:t>iunie</a:t>
            </a:r>
            <a:r>
              <a:rPr lang="en-US" i="1" dirty="0">
                <a:latin typeface="Cambria" panose="02040503050406030204" pitchFamily="18" charset="0"/>
              </a:rPr>
              <a:t> 2023. </a:t>
            </a:r>
            <a:r>
              <a:rPr lang="en-US" i="1" dirty="0" err="1">
                <a:latin typeface="Cambria" panose="02040503050406030204" pitchFamily="18" charset="0"/>
              </a:rPr>
              <a:t>Mediile</a:t>
            </a:r>
            <a:r>
              <a:rPr lang="en-US" i="1" dirty="0">
                <a:latin typeface="Cambria" panose="02040503050406030204" pitchFamily="18" charset="0"/>
              </a:rPr>
              <a:t> de </a:t>
            </a:r>
            <a:r>
              <a:rPr lang="en-US" i="1" dirty="0" err="1">
                <a:latin typeface="Cambria" panose="02040503050406030204" pitchFamily="18" charset="0"/>
              </a:rPr>
              <a:t>admitere</a:t>
            </a:r>
            <a:r>
              <a:rPr lang="en-US" i="1" dirty="0">
                <a:latin typeface="Cambria" panose="02040503050406030204" pitchFamily="18" charset="0"/>
              </a:rPr>
              <a:t> </a:t>
            </a:r>
            <a:r>
              <a:rPr lang="en-US" i="1" dirty="0" err="1">
                <a:latin typeface="Cambria" panose="02040503050406030204" pitchFamily="18" charset="0"/>
              </a:rPr>
              <a:t>pentru</a:t>
            </a:r>
            <a:r>
              <a:rPr lang="en-US" i="1" dirty="0">
                <a:latin typeface="Cambria" panose="02040503050406030204" pitchFamily="18" charset="0"/>
              </a:rPr>
              <a:t> </a:t>
            </a:r>
            <a:r>
              <a:rPr lang="en-US" i="1" dirty="0" err="1">
                <a:latin typeface="Cambria" panose="02040503050406030204" pitchFamily="18" charset="0"/>
              </a:rPr>
              <a:t>candidaţii</a:t>
            </a:r>
            <a:r>
              <a:rPr lang="en-US" i="1" dirty="0">
                <a:latin typeface="Cambria" panose="02040503050406030204" pitchFamily="18" charset="0"/>
              </a:rPr>
              <a:t> cu CES, care </a:t>
            </a:r>
            <a:r>
              <a:rPr lang="en-US" i="1" dirty="0" err="1">
                <a:latin typeface="Cambria" panose="02040503050406030204" pitchFamily="18" charset="0"/>
              </a:rPr>
              <a:t>candidează</a:t>
            </a:r>
            <a:r>
              <a:rPr lang="en-US" i="1" dirty="0">
                <a:latin typeface="Cambria" panose="02040503050406030204" pitchFamily="18" charset="0"/>
              </a:rPr>
              <a:t> </a:t>
            </a:r>
            <a:r>
              <a:rPr lang="en-US" i="1" dirty="0" err="1">
                <a:latin typeface="Cambria" panose="02040503050406030204" pitchFamily="18" charset="0"/>
              </a:rPr>
              <a:t>pe</a:t>
            </a:r>
            <a:r>
              <a:rPr lang="en-US" i="1" dirty="0">
                <a:latin typeface="Cambria" panose="02040503050406030204" pitchFamily="18" charset="0"/>
              </a:rPr>
              <a:t> </a:t>
            </a:r>
            <a:r>
              <a:rPr lang="en-US" i="1" dirty="0" err="1">
                <a:latin typeface="Cambria" panose="02040503050406030204" pitchFamily="18" charset="0"/>
              </a:rPr>
              <a:t>locurile</a:t>
            </a:r>
            <a:r>
              <a:rPr lang="en-US" i="1" dirty="0">
                <a:latin typeface="Cambria" panose="02040503050406030204" pitchFamily="18" charset="0"/>
              </a:rPr>
              <a:t> special </a:t>
            </a:r>
            <a:r>
              <a:rPr lang="en-US" i="1" dirty="0" err="1">
                <a:latin typeface="Cambria" panose="02040503050406030204" pitchFamily="18" charset="0"/>
              </a:rPr>
              <a:t>destinate</a:t>
            </a:r>
            <a:r>
              <a:rPr lang="en-US" i="1" dirty="0">
                <a:latin typeface="Cambria" panose="02040503050406030204" pitchFamily="18" charset="0"/>
              </a:rPr>
              <a:t> </a:t>
            </a:r>
            <a:r>
              <a:rPr lang="en-US" i="1" dirty="0" err="1">
                <a:latin typeface="Cambria" panose="02040503050406030204" pitchFamily="18" charset="0"/>
              </a:rPr>
              <a:t>acestora</a:t>
            </a:r>
            <a:r>
              <a:rPr lang="en-US" i="1" dirty="0">
                <a:latin typeface="Cambria" panose="02040503050406030204" pitchFamily="18" charset="0"/>
              </a:rPr>
              <a:t> la </a:t>
            </a:r>
            <a:r>
              <a:rPr lang="en-US" i="1" dirty="0" err="1">
                <a:latin typeface="Cambria" panose="02040503050406030204" pitchFamily="18" charset="0"/>
              </a:rPr>
              <a:t>învăţământul</a:t>
            </a:r>
            <a:r>
              <a:rPr lang="en-US" i="1" dirty="0">
                <a:latin typeface="Cambria" panose="02040503050406030204" pitchFamily="18" charset="0"/>
              </a:rPr>
              <a:t> </a:t>
            </a:r>
            <a:r>
              <a:rPr lang="en-US" i="1" dirty="0" err="1">
                <a:latin typeface="Cambria" panose="02040503050406030204" pitchFamily="18" charset="0"/>
              </a:rPr>
              <a:t>profesional</a:t>
            </a:r>
            <a:r>
              <a:rPr lang="en-US" i="1" dirty="0">
                <a:latin typeface="Cambria" panose="02040503050406030204" pitchFamily="18" charset="0"/>
              </a:rPr>
              <a:t>, se </a:t>
            </a:r>
            <a:r>
              <a:rPr lang="en-US" i="1" dirty="0" err="1">
                <a:latin typeface="Cambria" panose="02040503050406030204" pitchFamily="18" charset="0"/>
              </a:rPr>
              <a:t>calculează</a:t>
            </a:r>
            <a:r>
              <a:rPr lang="en-US" i="1" dirty="0">
                <a:latin typeface="Cambria" panose="02040503050406030204" pitchFamily="18" charset="0"/>
              </a:rPr>
              <a:t> conform art. 12 </a:t>
            </a:r>
            <a:r>
              <a:rPr lang="en-US" i="1" dirty="0" err="1">
                <a:latin typeface="Cambria" panose="02040503050406030204" pitchFamily="18" charset="0"/>
              </a:rPr>
              <a:t>alin</a:t>
            </a:r>
            <a:r>
              <a:rPr lang="en-US" i="1" dirty="0">
                <a:latin typeface="Cambria" panose="02040503050406030204" pitchFamily="18" charset="0"/>
              </a:rPr>
              <a:t>. (1) lit. b) din </a:t>
            </a:r>
            <a:r>
              <a:rPr lang="en-US" i="1" dirty="0" err="1">
                <a:latin typeface="Cambria" panose="02040503050406030204" pitchFamily="18" charset="0"/>
              </a:rPr>
              <a:t>Metodologia</a:t>
            </a:r>
            <a:r>
              <a:rPr lang="en-US" i="1" dirty="0">
                <a:latin typeface="Cambria" panose="02040503050406030204" pitchFamily="18" charset="0"/>
              </a:rPr>
              <a:t> de </a:t>
            </a:r>
            <a:r>
              <a:rPr lang="en-US" i="1" dirty="0" err="1">
                <a:latin typeface="Cambria" panose="02040503050406030204" pitchFamily="18" charset="0"/>
              </a:rPr>
              <a:t>organizare</a:t>
            </a:r>
            <a:r>
              <a:rPr lang="en-US" i="1" dirty="0">
                <a:latin typeface="Cambria" panose="02040503050406030204" pitchFamily="18" charset="0"/>
              </a:rPr>
              <a:t> </a:t>
            </a:r>
            <a:r>
              <a:rPr lang="en-US" i="1" dirty="0" err="1">
                <a:latin typeface="Cambria" panose="02040503050406030204" pitchFamily="18" charset="0"/>
              </a:rPr>
              <a:t>şi</a:t>
            </a:r>
            <a:r>
              <a:rPr lang="en-US" i="1" dirty="0">
                <a:latin typeface="Cambria" panose="02040503050406030204" pitchFamily="18" charset="0"/>
              </a:rPr>
              <a:t> </a:t>
            </a:r>
            <a:r>
              <a:rPr lang="en-US" i="1" dirty="0" err="1">
                <a:latin typeface="Cambria" panose="02040503050406030204" pitchFamily="18" charset="0"/>
              </a:rPr>
              <a:t>desfăşurare</a:t>
            </a:r>
            <a:r>
              <a:rPr lang="en-US" i="1" dirty="0">
                <a:latin typeface="Cambria" panose="02040503050406030204" pitchFamily="18" charset="0"/>
              </a:rPr>
              <a:t> a </a:t>
            </a:r>
            <a:r>
              <a:rPr lang="en-US" i="1" dirty="0" err="1">
                <a:latin typeface="Cambria" panose="02040503050406030204" pitchFamily="18" charset="0"/>
              </a:rPr>
              <a:t>admiterii</a:t>
            </a:r>
            <a:r>
              <a:rPr lang="en-US" i="1" dirty="0">
                <a:latin typeface="Cambria" panose="02040503050406030204" pitchFamily="18" charset="0"/>
              </a:rPr>
              <a:t> </a:t>
            </a:r>
            <a:r>
              <a:rPr lang="en-US" i="1" dirty="0" err="1">
                <a:latin typeface="Cambria" panose="02040503050406030204" pitchFamily="18" charset="0"/>
              </a:rPr>
              <a:t>în</a:t>
            </a:r>
            <a:r>
              <a:rPr lang="en-US" i="1" dirty="0">
                <a:latin typeface="Cambria" panose="02040503050406030204" pitchFamily="18" charset="0"/>
              </a:rPr>
              <a:t> </a:t>
            </a:r>
            <a:r>
              <a:rPr lang="en-US" i="1" dirty="0" err="1">
                <a:latin typeface="Cambria" panose="02040503050406030204" pitchFamily="18" charset="0"/>
              </a:rPr>
              <a:t>învăţământul</a:t>
            </a:r>
            <a:r>
              <a:rPr lang="en-US" i="1" dirty="0">
                <a:latin typeface="Cambria" panose="02040503050406030204" pitchFamily="18" charset="0"/>
              </a:rPr>
              <a:t> </a:t>
            </a:r>
            <a:r>
              <a:rPr lang="en-US" i="1" dirty="0" err="1">
                <a:latin typeface="Cambria" panose="02040503050406030204" pitchFamily="18" charset="0"/>
              </a:rPr>
              <a:t>profesional</a:t>
            </a:r>
            <a:r>
              <a:rPr lang="en-US" i="1" dirty="0">
                <a:latin typeface="Cambria" panose="02040503050406030204" pitchFamily="18" charset="0"/>
              </a:rPr>
              <a:t> de stat, </a:t>
            </a:r>
            <a:r>
              <a:rPr lang="en-US" i="1" dirty="0" err="1">
                <a:latin typeface="Cambria" panose="02040503050406030204" pitchFamily="18" charset="0"/>
              </a:rPr>
              <a:t>aprobată</a:t>
            </a:r>
            <a:r>
              <a:rPr lang="en-US" i="1" dirty="0">
                <a:latin typeface="Cambria" panose="02040503050406030204" pitchFamily="18" charset="0"/>
              </a:rPr>
              <a:t> </a:t>
            </a:r>
            <a:r>
              <a:rPr lang="en-US" i="1" dirty="0" err="1">
                <a:latin typeface="Cambria" panose="02040503050406030204" pitchFamily="18" charset="0"/>
              </a:rPr>
              <a:t>prin</a:t>
            </a:r>
            <a:r>
              <a:rPr lang="en-US" i="1" dirty="0">
                <a:latin typeface="Cambria" panose="02040503050406030204" pitchFamily="18" charset="0"/>
              </a:rPr>
              <a:t> </a:t>
            </a:r>
            <a:r>
              <a:rPr lang="en-US" i="1" dirty="0" err="1">
                <a:latin typeface="Cambria" panose="02040503050406030204" pitchFamily="18" charset="0"/>
              </a:rPr>
              <a:t>Ordinul</a:t>
            </a:r>
            <a:r>
              <a:rPr lang="en-US" i="1" dirty="0">
                <a:latin typeface="Cambria" panose="02040503050406030204" pitchFamily="18" charset="0"/>
              </a:rPr>
              <a:t> </a:t>
            </a:r>
            <a:r>
              <a:rPr lang="en-US" i="1" dirty="0" err="1">
                <a:latin typeface="Cambria" panose="02040503050406030204" pitchFamily="18" charset="0"/>
              </a:rPr>
              <a:t>ministrului</a:t>
            </a:r>
            <a:r>
              <a:rPr lang="en-US" i="1" dirty="0">
                <a:latin typeface="Cambria" panose="02040503050406030204" pitchFamily="18" charset="0"/>
              </a:rPr>
              <a:t> </a:t>
            </a:r>
            <a:r>
              <a:rPr lang="en-US" i="1" dirty="0" err="1">
                <a:latin typeface="Cambria" panose="02040503050406030204" pitchFamily="18" charset="0"/>
              </a:rPr>
              <a:t>educaţiei</a:t>
            </a:r>
            <a:r>
              <a:rPr lang="en-US" i="1" dirty="0">
                <a:latin typeface="Cambria" panose="02040503050406030204" pitchFamily="18" charset="0"/>
              </a:rPr>
              <a:t> </a:t>
            </a:r>
            <a:r>
              <a:rPr lang="en-US" i="1" dirty="0" err="1">
                <a:latin typeface="Cambria" panose="02040503050406030204" pitchFamily="18" charset="0"/>
              </a:rPr>
              <a:t>naţionale</a:t>
            </a:r>
            <a:r>
              <a:rPr lang="en-US" i="1" dirty="0">
                <a:latin typeface="Cambria" panose="02040503050406030204" pitchFamily="18" charset="0"/>
              </a:rPr>
              <a:t> </a:t>
            </a:r>
            <a:r>
              <a:rPr lang="en-US" i="1" dirty="0" err="1">
                <a:latin typeface="Cambria" panose="02040503050406030204" pitchFamily="18" charset="0"/>
              </a:rPr>
              <a:t>şi</a:t>
            </a:r>
            <a:r>
              <a:rPr lang="en-US" i="1" dirty="0">
                <a:latin typeface="Cambria" panose="02040503050406030204" pitchFamily="18" charset="0"/>
              </a:rPr>
              <a:t> </a:t>
            </a:r>
            <a:r>
              <a:rPr lang="en-US" i="1" dirty="0" err="1">
                <a:latin typeface="Cambria" panose="02040503050406030204" pitchFamily="18" charset="0"/>
              </a:rPr>
              <a:t>cercetării</a:t>
            </a:r>
            <a:r>
              <a:rPr lang="en-US" i="1" dirty="0">
                <a:latin typeface="Cambria" panose="02040503050406030204" pitchFamily="18" charset="0"/>
              </a:rPr>
              <a:t> </a:t>
            </a:r>
            <a:r>
              <a:rPr lang="en-US" i="1" dirty="0" err="1">
                <a:latin typeface="Cambria" panose="02040503050406030204" pitchFamily="18" charset="0"/>
              </a:rPr>
              <a:t>ştiinţifice</a:t>
            </a:r>
            <a:r>
              <a:rPr lang="en-US" i="1" dirty="0">
                <a:latin typeface="Cambria" panose="02040503050406030204" pitchFamily="18" charset="0"/>
              </a:rPr>
              <a:t> nr. 5.068/2016, cu </a:t>
            </a:r>
            <a:r>
              <a:rPr lang="en-US" i="1" dirty="0" err="1">
                <a:latin typeface="Cambria" panose="02040503050406030204" pitchFamily="18" charset="0"/>
              </a:rPr>
              <a:t>completările</a:t>
            </a:r>
            <a:r>
              <a:rPr lang="en-US" i="1" dirty="0">
                <a:latin typeface="Cambria" panose="02040503050406030204" pitchFamily="18" charset="0"/>
              </a:rPr>
              <a:t> </a:t>
            </a:r>
            <a:r>
              <a:rPr lang="en-US" i="1" dirty="0" err="1">
                <a:latin typeface="Cambria" panose="02040503050406030204" pitchFamily="18" charset="0"/>
              </a:rPr>
              <a:t>ulterioare</a:t>
            </a:r>
            <a:r>
              <a:rPr lang="en-US" i="1" dirty="0">
                <a:latin typeface="Cambria" panose="02040503050406030204" pitchFamily="18" charset="0"/>
              </a:rPr>
              <a:t>, </a:t>
            </a:r>
            <a:r>
              <a:rPr lang="en-US" i="1" dirty="0" err="1">
                <a:latin typeface="Cambria" panose="02040503050406030204" pitchFamily="18" charset="0"/>
              </a:rPr>
              <a:t>indiferent</a:t>
            </a:r>
            <a:r>
              <a:rPr lang="en-US" i="1" dirty="0">
                <a:latin typeface="Cambria" panose="02040503050406030204" pitchFamily="18" charset="0"/>
              </a:rPr>
              <a:t> </a:t>
            </a:r>
            <a:r>
              <a:rPr lang="en-US" i="1" dirty="0" err="1">
                <a:latin typeface="Cambria" panose="02040503050406030204" pitchFamily="18" charset="0"/>
              </a:rPr>
              <a:t>dacă</a:t>
            </a:r>
            <a:r>
              <a:rPr lang="en-US" i="1" dirty="0">
                <a:latin typeface="Cambria" panose="02040503050406030204" pitchFamily="18" charset="0"/>
              </a:rPr>
              <a:t> la </a:t>
            </a:r>
            <a:r>
              <a:rPr lang="en-US" i="1" dirty="0" err="1">
                <a:latin typeface="Cambria" panose="02040503050406030204" pitchFamily="18" charset="0"/>
              </a:rPr>
              <a:t>acea</a:t>
            </a:r>
            <a:r>
              <a:rPr lang="en-US" i="1" dirty="0">
                <a:latin typeface="Cambria" panose="02040503050406030204" pitchFamily="18" charset="0"/>
              </a:rPr>
              <a:t> </a:t>
            </a:r>
            <a:r>
              <a:rPr lang="en-US" i="1" dirty="0" err="1">
                <a:latin typeface="Cambria" panose="02040503050406030204" pitchFamily="18" charset="0"/>
              </a:rPr>
              <a:t>calificare</a:t>
            </a:r>
            <a:r>
              <a:rPr lang="en-US" i="1" dirty="0">
                <a:latin typeface="Cambria" panose="02040503050406030204" pitchFamily="18" charset="0"/>
              </a:rPr>
              <a:t> </a:t>
            </a:r>
            <a:r>
              <a:rPr lang="en-US" i="1" dirty="0" err="1">
                <a:latin typeface="Cambria" panose="02040503050406030204" pitchFamily="18" charset="0"/>
              </a:rPr>
              <a:t>profesională</a:t>
            </a:r>
            <a:r>
              <a:rPr lang="en-US" i="1" dirty="0">
                <a:latin typeface="Cambria" panose="02040503050406030204" pitchFamily="18" charset="0"/>
              </a:rPr>
              <a:t> se </a:t>
            </a:r>
            <a:r>
              <a:rPr lang="en-US" i="1" dirty="0" err="1">
                <a:latin typeface="Cambria" panose="02040503050406030204" pitchFamily="18" charset="0"/>
              </a:rPr>
              <a:t>organizează</a:t>
            </a:r>
            <a:r>
              <a:rPr lang="en-US" i="1" dirty="0">
                <a:latin typeface="Cambria" panose="02040503050406030204" pitchFamily="18" charset="0"/>
              </a:rPr>
              <a:t> </a:t>
            </a:r>
            <a:r>
              <a:rPr lang="en-US" i="1" dirty="0" err="1">
                <a:latin typeface="Cambria" panose="02040503050406030204" pitchFamily="18" charset="0"/>
              </a:rPr>
              <a:t>probă</a:t>
            </a:r>
            <a:r>
              <a:rPr lang="en-US" i="1" dirty="0">
                <a:latin typeface="Cambria" panose="02040503050406030204" pitchFamily="18" charset="0"/>
              </a:rPr>
              <a:t> </a:t>
            </a:r>
            <a:r>
              <a:rPr lang="en-US" i="1" dirty="0" err="1">
                <a:latin typeface="Cambria" panose="02040503050406030204" pitchFamily="18" charset="0"/>
              </a:rPr>
              <a:t>suplimentară</a:t>
            </a:r>
            <a:r>
              <a:rPr lang="en-US" i="1" dirty="0">
                <a:latin typeface="Cambria" panose="02040503050406030204" pitchFamily="18" charset="0"/>
              </a:rPr>
              <a:t> de </a:t>
            </a:r>
            <a:r>
              <a:rPr lang="en-US" i="1" dirty="0" err="1">
                <a:latin typeface="Cambria" panose="02040503050406030204" pitchFamily="18" charset="0"/>
              </a:rPr>
              <a:t>admitere</a:t>
            </a:r>
            <a:r>
              <a:rPr lang="en-US" i="1" dirty="0">
                <a:latin typeface="Cambria" panose="02040503050406030204" pitchFamily="18" charset="0"/>
              </a:rPr>
              <a:t>. </a:t>
            </a:r>
            <a:endParaRPr lang="ro-RO" i="1" dirty="0">
              <a:latin typeface="Cambria" panose="02040503050406030204" pitchFamily="18" charset="0"/>
            </a:endParaRPr>
          </a:p>
          <a:p>
            <a:pPr marL="109728" indent="0" algn="just">
              <a:buNone/>
            </a:pPr>
            <a:r>
              <a:rPr lang="en-US" i="1" dirty="0" err="1">
                <a:latin typeface="Cambria" panose="02040503050406030204" pitchFamily="18" charset="0"/>
              </a:rPr>
              <a:t>Candidaţii</a:t>
            </a:r>
            <a:r>
              <a:rPr lang="en-US" i="1" dirty="0">
                <a:latin typeface="Cambria" panose="02040503050406030204" pitchFamily="18" charset="0"/>
              </a:rPr>
              <a:t> </a:t>
            </a:r>
            <a:r>
              <a:rPr lang="en-US" i="1" dirty="0" err="1">
                <a:latin typeface="Cambria" panose="02040503050406030204" pitchFamily="18" charset="0"/>
              </a:rPr>
              <a:t>nerepartizaţi</a:t>
            </a:r>
            <a:r>
              <a:rPr lang="en-US" i="1" dirty="0">
                <a:latin typeface="Cambria" panose="02040503050406030204" pitchFamily="18" charset="0"/>
              </a:rPr>
              <a:t> </a:t>
            </a:r>
            <a:r>
              <a:rPr lang="en-US" i="1" dirty="0" err="1">
                <a:latin typeface="Cambria" panose="02040503050406030204" pitchFamily="18" charset="0"/>
              </a:rPr>
              <a:t>pe</a:t>
            </a:r>
            <a:r>
              <a:rPr lang="en-US" i="1" dirty="0">
                <a:latin typeface="Cambria" panose="02040503050406030204" pitchFamily="18" charset="0"/>
              </a:rPr>
              <a:t> </a:t>
            </a:r>
            <a:r>
              <a:rPr lang="en-US" i="1" dirty="0" err="1">
                <a:latin typeface="Cambria" panose="02040503050406030204" pitchFamily="18" charset="0"/>
              </a:rPr>
              <a:t>locurile</a:t>
            </a:r>
            <a:r>
              <a:rPr lang="en-US" i="1" dirty="0">
                <a:latin typeface="Cambria" panose="02040503050406030204" pitchFamily="18" charset="0"/>
              </a:rPr>
              <a:t> distinct </a:t>
            </a:r>
            <a:r>
              <a:rPr lang="en-US" i="1" dirty="0" err="1">
                <a:latin typeface="Cambria" panose="02040503050406030204" pitchFamily="18" charset="0"/>
              </a:rPr>
              <a:t>alocate</a:t>
            </a:r>
            <a:r>
              <a:rPr lang="en-US" i="1" dirty="0">
                <a:latin typeface="Cambria" panose="02040503050406030204" pitchFamily="18" charset="0"/>
              </a:rPr>
              <a:t> </a:t>
            </a:r>
            <a:r>
              <a:rPr lang="en-US" i="1" dirty="0" err="1">
                <a:latin typeface="Cambria" panose="02040503050406030204" pitchFamily="18" charset="0"/>
              </a:rPr>
              <a:t>candidaţilor</a:t>
            </a:r>
            <a:r>
              <a:rPr lang="en-US" i="1" dirty="0">
                <a:latin typeface="Cambria" panose="02040503050406030204" pitchFamily="18" charset="0"/>
              </a:rPr>
              <a:t> cu CES, </a:t>
            </a:r>
            <a:r>
              <a:rPr lang="en-US" i="1" dirty="0" err="1">
                <a:latin typeface="Cambria" panose="02040503050406030204" pitchFamily="18" charset="0"/>
              </a:rPr>
              <a:t>precum</a:t>
            </a:r>
            <a:r>
              <a:rPr lang="en-US" i="1" dirty="0">
                <a:latin typeface="Cambria" panose="02040503050406030204" pitchFamily="18" charset="0"/>
              </a:rPr>
              <a:t> </a:t>
            </a:r>
            <a:r>
              <a:rPr lang="en-US" i="1" dirty="0" err="1">
                <a:latin typeface="Cambria" panose="02040503050406030204" pitchFamily="18" charset="0"/>
              </a:rPr>
              <a:t>şi</a:t>
            </a:r>
            <a:r>
              <a:rPr lang="en-US" i="1" dirty="0">
                <a:latin typeface="Cambria" panose="02040503050406030204" pitchFamily="18" charset="0"/>
              </a:rPr>
              <a:t> </a:t>
            </a:r>
            <a:r>
              <a:rPr lang="en-US" i="1" dirty="0" err="1">
                <a:latin typeface="Cambria" panose="02040503050406030204" pitchFamily="18" charset="0"/>
              </a:rPr>
              <a:t>cei</a:t>
            </a:r>
            <a:r>
              <a:rPr lang="en-US" i="1" dirty="0">
                <a:latin typeface="Cambria" panose="02040503050406030204" pitchFamily="18" charset="0"/>
              </a:rPr>
              <a:t> care au </a:t>
            </a:r>
            <a:r>
              <a:rPr lang="en-US" i="1" dirty="0" err="1">
                <a:latin typeface="Cambria" panose="02040503050406030204" pitchFamily="18" charset="0"/>
              </a:rPr>
              <a:t>fost</a:t>
            </a:r>
            <a:r>
              <a:rPr lang="en-US" i="1" dirty="0">
                <a:latin typeface="Cambria" panose="02040503050406030204" pitchFamily="18" charset="0"/>
              </a:rPr>
              <a:t> </a:t>
            </a:r>
            <a:r>
              <a:rPr lang="en-US" i="1" dirty="0" err="1">
                <a:latin typeface="Cambria" panose="02040503050406030204" pitchFamily="18" charset="0"/>
              </a:rPr>
              <a:t>repartizaţi</a:t>
            </a:r>
            <a:r>
              <a:rPr lang="en-US" i="1" dirty="0">
                <a:latin typeface="Cambria" panose="02040503050406030204" pitchFamily="18" charset="0"/>
              </a:rPr>
              <a:t>, </a:t>
            </a:r>
            <a:r>
              <a:rPr lang="en-US" i="1" dirty="0" err="1">
                <a:latin typeface="Cambria" panose="02040503050406030204" pitchFamily="18" charset="0"/>
              </a:rPr>
              <a:t>dar</a:t>
            </a:r>
            <a:r>
              <a:rPr lang="en-US" i="1" dirty="0">
                <a:latin typeface="Cambria" panose="02040503050406030204" pitchFamily="18" charset="0"/>
              </a:rPr>
              <a:t> care </a:t>
            </a:r>
            <a:r>
              <a:rPr lang="en-US" i="1" dirty="0" err="1">
                <a:latin typeface="Cambria" panose="02040503050406030204" pitchFamily="18" charset="0"/>
              </a:rPr>
              <a:t>solicită</a:t>
            </a:r>
            <a:r>
              <a:rPr lang="en-US" i="1" dirty="0">
                <a:latin typeface="Cambria" panose="02040503050406030204" pitchFamily="18" charset="0"/>
              </a:rPr>
              <a:t>, </a:t>
            </a:r>
            <a:r>
              <a:rPr lang="en-US" i="1" dirty="0" err="1">
                <a:latin typeface="Cambria" panose="02040503050406030204" pitchFamily="18" charset="0"/>
              </a:rPr>
              <a:t>în</a:t>
            </a:r>
            <a:r>
              <a:rPr lang="en-US" i="1" dirty="0">
                <a:latin typeface="Cambria" panose="02040503050406030204" pitchFamily="18" charset="0"/>
              </a:rPr>
              <a:t> </a:t>
            </a:r>
            <a:r>
              <a:rPr lang="en-US" i="1" dirty="0" err="1">
                <a:latin typeface="Cambria" panose="02040503050406030204" pitchFamily="18" charset="0"/>
              </a:rPr>
              <a:t>scris</a:t>
            </a:r>
            <a:r>
              <a:rPr lang="en-US" i="1" dirty="0">
                <a:latin typeface="Cambria" panose="02040503050406030204" pitchFamily="18" charset="0"/>
              </a:rPr>
              <a:t>, </a:t>
            </a:r>
            <a:r>
              <a:rPr lang="en-US" i="1" dirty="0" err="1">
                <a:latin typeface="Cambria" panose="02040503050406030204" pitchFamily="18" charset="0"/>
              </a:rPr>
              <a:t>renunţarea</a:t>
            </a:r>
            <a:r>
              <a:rPr lang="en-US" i="1" dirty="0">
                <a:latin typeface="Cambria" panose="02040503050406030204" pitchFamily="18" charset="0"/>
              </a:rPr>
              <a:t> la </a:t>
            </a:r>
            <a:r>
              <a:rPr lang="en-US" i="1" dirty="0" err="1">
                <a:latin typeface="Cambria" panose="02040503050406030204" pitchFamily="18" charset="0"/>
              </a:rPr>
              <a:t>locul</a:t>
            </a:r>
            <a:r>
              <a:rPr lang="en-US" i="1" dirty="0">
                <a:latin typeface="Cambria" panose="02040503050406030204" pitchFamily="18" charset="0"/>
              </a:rPr>
              <a:t> </a:t>
            </a:r>
            <a:r>
              <a:rPr lang="en-US" i="1" dirty="0" err="1">
                <a:latin typeface="Cambria" panose="02040503050406030204" pitchFamily="18" charset="0"/>
              </a:rPr>
              <a:t>pe</a:t>
            </a:r>
            <a:r>
              <a:rPr lang="en-US" i="1" dirty="0">
                <a:latin typeface="Cambria" panose="02040503050406030204" pitchFamily="18" charset="0"/>
              </a:rPr>
              <a:t> care au </a:t>
            </a:r>
            <a:r>
              <a:rPr lang="en-US" i="1" dirty="0" err="1">
                <a:latin typeface="Cambria" panose="02040503050406030204" pitchFamily="18" charset="0"/>
              </a:rPr>
              <a:t>fost</a:t>
            </a:r>
            <a:r>
              <a:rPr lang="en-US" i="1" dirty="0">
                <a:latin typeface="Cambria" panose="02040503050406030204" pitchFamily="18" charset="0"/>
              </a:rPr>
              <a:t> </a:t>
            </a:r>
            <a:r>
              <a:rPr lang="en-US" i="1" dirty="0" err="1">
                <a:latin typeface="Cambria" panose="02040503050406030204" pitchFamily="18" charset="0"/>
              </a:rPr>
              <a:t>repartizaţi</a:t>
            </a:r>
            <a:r>
              <a:rPr lang="en-US" i="1" dirty="0">
                <a:latin typeface="Cambria" panose="02040503050406030204" pitchFamily="18" charset="0"/>
              </a:rPr>
              <a:t> </a:t>
            </a:r>
            <a:r>
              <a:rPr lang="en-US" i="1" dirty="0" err="1">
                <a:latin typeface="Cambria" panose="02040503050406030204" pitchFamily="18" charset="0"/>
              </a:rPr>
              <a:t>vor</a:t>
            </a:r>
            <a:r>
              <a:rPr lang="en-US" i="1" dirty="0">
                <a:latin typeface="Cambria" panose="02040503050406030204" pitchFamily="18" charset="0"/>
              </a:rPr>
              <a:t> </a:t>
            </a:r>
            <a:r>
              <a:rPr lang="en-US" i="1" dirty="0" err="1">
                <a:latin typeface="Cambria" panose="02040503050406030204" pitchFamily="18" charset="0"/>
              </a:rPr>
              <a:t>ridica</a:t>
            </a:r>
            <a:r>
              <a:rPr lang="en-US" i="1" dirty="0">
                <a:latin typeface="Cambria" panose="02040503050406030204" pitchFamily="18" charset="0"/>
              </a:rPr>
              <a:t> </a:t>
            </a:r>
            <a:r>
              <a:rPr lang="en-US" i="1" dirty="0" err="1">
                <a:latin typeface="Cambria" panose="02040503050406030204" pitchFamily="18" charset="0"/>
              </a:rPr>
              <a:t>fişele</a:t>
            </a:r>
            <a:r>
              <a:rPr lang="en-US" i="1" dirty="0">
                <a:latin typeface="Cambria" panose="02040503050406030204" pitchFamily="18" charset="0"/>
              </a:rPr>
              <a:t> de </a:t>
            </a:r>
            <a:r>
              <a:rPr lang="en-US" i="1" dirty="0" err="1">
                <a:latin typeface="Cambria" panose="02040503050406030204" pitchFamily="18" charset="0"/>
              </a:rPr>
              <a:t>înscriere</a:t>
            </a:r>
            <a:r>
              <a:rPr lang="en-US" i="1" dirty="0">
                <a:latin typeface="Cambria" panose="02040503050406030204" pitchFamily="18" charset="0"/>
              </a:rPr>
              <a:t> la </a:t>
            </a:r>
            <a:r>
              <a:rPr lang="en-US" i="1" dirty="0" err="1">
                <a:latin typeface="Cambria" panose="02040503050406030204" pitchFamily="18" charset="0"/>
              </a:rPr>
              <a:t>învăţământul</a:t>
            </a:r>
            <a:r>
              <a:rPr lang="en-US" i="1" dirty="0">
                <a:latin typeface="Cambria" panose="02040503050406030204" pitchFamily="18" charset="0"/>
              </a:rPr>
              <a:t> </a:t>
            </a:r>
            <a:r>
              <a:rPr lang="en-US" i="1" dirty="0" err="1">
                <a:latin typeface="Cambria" panose="02040503050406030204" pitchFamily="18" charset="0"/>
              </a:rPr>
              <a:t>profesional</a:t>
            </a:r>
            <a:r>
              <a:rPr lang="en-US" i="1" dirty="0">
                <a:latin typeface="Cambria" panose="02040503050406030204" pitchFamily="18" charset="0"/>
              </a:rPr>
              <a:t> </a:t>
            </a:r>
            <a:r>
              <a:rPr lang="en-US" i="1" dirty="0" err="1">
                <a:latin typeface="Cambria" panose="02040503050406030204" pitchFamily="18" charset="0"/>
              </a:rPr>
              <a:t>şi</a:t>
            </a:r>
            <a:r>
              <a:rPr lang="en-US" i="1" dirty="0">
                <a:latin typeface="Cambria" panose="02040503050406030204" pitchFamily="18" charset="0"/>
              </a:rPr>
              <a:t> dual </a:t>
            </a:r>
            <a:r>
              <a:rPr lang="en-US" i="1" dirty="0" err="1">
                <a:latin typeface="Cambria" panose="02040503050406030204" pitchFamily="18" charset="0"/>
              </a:rPr>
              <a:t>pentru</a:t>
            </a:r>
            <a:r>
              <a:rPr lang="en-US" i="1" dirty="0">
                <a:latin typeface="Cambria" panose="02040503050406030204" pitchFamily="18" charset="0"/>
              </a:rPr>
              <a:t> </a:t>
            </a:r>
            <a:r>
              <a:rPr lang="en-US" i="1" dirty="0" err="1">
                <a:latin typeface="Cambria" panose="02040503050406030204" pitchFamily="18" charset="0"/>
              </a:rPr>
              <a:t>participarea</a:t>
            </a:r>
            <a:r>
              <a:rPr lang="en-US" i="1" dirty="0">
                <a:latin typeface="Cambria" panose="02040503050406030204" pitchFamily="18" charset="0"/>
              </a:rPr>
              <a:t> la </a:t>
            </a:r>
            <a:r>
              <a:rPr lang="en-US" i="1" dirty="0" err="1">
                <a:latin typeface="Cambria" panose="02040503050406030204" pitchFamily="18" charset="0"/>
              </a:rPr>
              <a:t>etapele</a:t>
            </a:r>
            <a:r>
              <a:rPr lang="en-US" i="1" dirty="0">
                <a:latin typeface="Cambria" panose="02040503050406030204" pitchFamily="18" charset="0"/>
              </a:rPr>
              <a:t> </a:t>
            </a:r>
            <a:r>
              <a:rPr lang="en-US" i="1" dirty="0" err="1">
                <a:latin typeface="Cambria" panose="02040503050406030204" pitchFamily="18" charset="0"/>
              </a:rPr>
              <a:t>ulterioare</a:t>
            </a:r>
            <a:r>
              <a:rPr lang="en-US" i="1" dirty="0">
                <a:latin typeface="Cambria" panose="02040503050406030204" pitchFamily="18" charset="0"/>
              </a:rPr>
              <a:t> de </a:t>
            </a:r>
            <a:r>
              <a:rPr lang="en-US" i="1" dirty="0" err="1">
                <a:latin typeface="Cambria" panose="02040503050406030204" pitchFamily="18" charset="0"/>
              </a:rPr>
              <a:t>admitere</a:t>
            </a:r>
            <a:r>
              <a:rPr lang="vi-VN" i="1" dirty="0">
                <a:latin typeface="Cambria" panose="02040503050406030204" pitchFamily="18" charset="0"/>
              </a:rPr>
              <a:t>. </a:t>
            </a:r>
            <a:endParaRPr lang="en-US" b="1" i="1" u="sng" dirty="0">
              <a:latin typeface="Cambria" panose="02040503050406030204" pitchFamily="18" charset="0"/>
            </a:endParaRPr>
          </a:p>
        </p:txBody>
      </p:sp>
      <p:sp>
        <p:nvSpPr>
          <p:cNvPr id="3" name="Title 2"/>
          <p:cNvSpPr>
            <a:spLocks noGrp="1"/>
          </p:cNvSpPr>
          <p:nvPr>
            <p:ph type="title"/>
          </p:nvPr>
        </p:nvSpPr>
        <p:spPr/>
        <p:txBody>
          <a:bodyPr>
            <a:noAutofit/>
          </a:bodyPr>
          <a:lstStyle/>
          <a:p>
            <a:pPr algn="ctr"/>
            <a:r>
              <a:rPr lang="vi-VN" sz="2800" dirty="0">
                <a:latin typeface="Cambria" panose="02040503050406030204" pitchFamily="18" charset="0"/>
              </a:rPr>
              <a:t>ADMITEREA CANDIDAŢILOR PE LOCURILE DISTINCT ALOCATE CANDIDAŢILOR CU CES ÎN UNITĂŢILE DE ÎNVĂŢĂMÂNT DE MASĂ</a:t>
            </a:r>
            <a:endParaRPr lang="en-US" sz="2800" dirty="0"/>
          </a:p>
        </p:txBody>
      </p:sp>
    </p:spTree>
    <p:extLst>
      <p:ext uri="{BB962C8B-B14F-4D97-AF65-F5344CB8AC3E}">
        <p14:creationId xmlns:p14="http://schemas.microsoft.com/office/powerpoint/2010/main" val="48961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1" y="1899138"/>
            <a:ext cx="9601196" cy="4009294"/>
          </a:xfrm>
        </p:spPr>
        <p:txBody>
          <a:bodyPr>
            <a:normAutofit fontScale="62500" lnSpcReduction="20000"/>
          </a:bodyPr>
          <a:lstStyle/>
          <a:p>
            <a:pPr marL="0" indent="0">
              <a:buNone/>
            </a:pPr>
            <a:endParaRPr lang="ro-RO" sz="2300" b="1" dirty="0">
              <a:latin typeface="Cambria" panose="02040503050406030204" pitchFamily="18" charset="0"/>
            </a:endParaRPr>
          </a:p>
          <a:p>
            <a:pPr marL="0" indent="0">
              <a:buNone/>
            </a:pPr>
            <a:r>
              <a:rPr lang="en-US" sz="2900" b="1" dirty="0" err="1">
                <a:latin typeface="Cambria" panose="02040503050406030204" pitchFamily="18" charset="0"/>
              </a:rPr>
              <a:t>Etapa</a:t>
            </a:r>
            <a:r>
              <a:rPr lang="en-US" sz="2900" b="1" dirty="0">
                <a:latin typeface="Cambria" panose="02040503050406030204" pitchFamily="18" charset="0"/>
              </a:rPr>
              <a:t> I de </a:t>
            </a:r>
            <a:r>
              <a:rPr lang="en-US" sz="2900" b="1" dirty="0" err="1">
                <a:latin typeface="Cambria" panose="02040503050406030204" pitchFamily="18" charset="0"/>
              </a:rPr>
              <a:t>admitere</a:t>
            </a:r>
            <a:r>
              <a:rPr lang="en-US" sz="2900" b="1" dirty="0">
                <a:latin typeface="Cambria" panose="02040503050406030204" pitchFamily="18" charset="0"/>
              </a:rPr>
              <a:t> </a:t>
            </a:r>
            <a:r>
              <a:rPr lang="en-US" sz="2900" b="1" dirty="0" err="1">
                <a:latin typeface="Cambria" panose="02040503050406030204" pitchFamily="18" charset="0"/>
              </a:rPr>
              <a:t>în</a:t>
            </a:r>
            <a:r>
              <a:rPr lang="en-US" sz="2900" b="1" dirty="0">
                <a:latin typeface="Cambria" panose="02040503050406030204" pitchFamily="18" charset="0"/>
              </a:rPr>
              <a:t> </a:t>
            </a:r>
            <a:r>
              <a:rPr lang="en-US" sz="2900" b="1" dirty="0" err="1">
                <a:latin typeface="Cambria" panose="02040503050406030204" pitchFamily="18" charset="0"/>
              </a:rPr>
              <a:t>învă</a:t>
            </a:r>
            <a:r>
              <a:rPr lang="ro-RO" sz="2900" b="1" dirty="0" err="1">
                <a:latin typeface="Cambria" panose="02040503050406030204" pitchFamily="18" charset="0"/>
              </a:rPr>
              <a:t>ţ</a:t>
            </a:r>
            <a:r>
              <a:rPr lang="en-US" sz="2900" b="1" dirty="0" err="1">
                <a:latin typeface="Cambria" panose="02040503050406030204" pitchFamily="18" charset="0"/>
              </a:rPr>
              <a:t>ământul</a:t>
            </a:r>
            <a:r>
              <a:rPr lang="en-US" sz="2900" b="1" dirty="0">
                <a:latin typeface="Cambria" panose="02040503050406030204" pitchFamily="18" charset="0"/>
              </a:rPr>
              <a:t> </a:t>
            </a:r>
            <a:r>
              <a:rPr lang="en-US" sz="2900" b="1" dirty="0" err="1">
                <a:latin typeface="Cambria" panose="02040503050406030204" pitchFamily="18" charset="0"/>
              </a:rPr>
              <a:t>profesional</a:t>
            </a:r>
            <a:r>
              <a:rPr lang="en-US" sz="2900" b="1" dirty="0">
                <a:latin typeface="Cambria" panose="02040503050406030204" pitchFamily="18" charset="0"/>
              </a:rPr>
              <a:t> de stat </a:t>
            </a:r>
            <a:r>
              <a:rPr lang="ro-RO" sz="2900" b="1" dirty="0" err="1">
                <a:latin typeface="Cambria" panose="02040503050406030204" pitchFamily="18" charset="0"/>
              </a:rPr>
              <a:t>ş</a:t>
            </a:r>
            <a:r>
              <a:rPr lang="en-US" sz="2900" b="1" dirty="0" err="1">
                <a:latin typeface="Cambria" panose="02040503050406030204" pitchFamily="18" charset="0"/>
              </a:rPr>
              <a:t>i</a:t>
            </a:r>
            <a:r>
              <a:rPr lang="en-US" sz="2900" b="1" dirty="0">
                <a:latin typeface="Cambria" panose="02040503050406030204" pitchFamily="18" charset="0"/>
              </a:rPr>
              <a:t> dual</a:t>
            </a:r>
            <a:r>
              <a:rPr lang="ro-RO" sz="2900" b="1" dirty="0">
                <a:latin typeface="Cambria" panose="02040503050406030204" pitchFamily="18" charset="0"/>
              </a:rPr>
              <a:t>, conform calendarului</a:t>
            </a:r>
          </a:p>
          <a:p>
            <a:pPr marL="342900" indent="-342900" algn="just">
              <a:buFont typeface="Wingdings" panose="05000000000000000000" pitchFamily="2" charset="2"/>
              <a:buChar char="Ø"/>
            </a:pPr>
            <a:r>
              <a:rPr lang="en-US" sz="2900" dirty="0" err="1">
                <a:latin typeface="Cambria" panose="02040503050406030204" pitchFamily="18" charset="0"/>
              </a:rPr>
              <a:t>Înscrierea</a:t>
            </a:r>
            <a:r>
              <a:rPr lang="en-US" sz="2900" dirty="0">
                <a:latin typeface="Cambria" panose="02040503050406030204" pitchFamily="18" charset="0"/>
              </a:rPr>
              <a:t> </a:t>
            </a:r>
            <a:r>
              <a:rPr lang="en-US" sz="2900" dirty="0" err="1">
                <a:latin typeface="Cambria" panose="02040503050406030204" pitchFamily="18" charset="0"/>
              </a:rPr>
              <a:t>candidaților</a:t>
            </a:r>
            <a:r>
              <a:rPr lang="en-US" sz="2900" dirty="0">
                <a:latin typeface="Cambria" panose="02040503050406030204" pitchFamily="18" charset="0"/>
              </a:rPr>
              <a:t> la </a:t>
            </a:r>
            <a:r>
              <a:rPr lang="en-US" sz="2900" dirty="0" err="1">
                <a:latin typeface="Cambria" panose="02040503050406030204" pitchFamily="18" charset="0"/>
              </a:rPr>
              <a:t>unitățile</a:t>
            </a:r>
            <a:r>
              <a:rPr lang="en-US" sz="2900" dirty="0">
                <a:latin typeface="Cambria" panose="02040503050406030204" pitchFamily="18" charset="0"/>
              </a:rPr>
              <a:t> de </a:t>
            </a:r>
            <a:r>
              <a:rPr lang="en-US" sz="2900" dirty="0" err="1">
                <a:latin typeface="Cambria" panose="02040503050406030204" pitchFamily="18" charset="0"/>
              </a:rPr>
              <a:t>învățământ</a:t>
            </a:r>
            <a:r>
              <a:rPr lang="en-US" sz="2900" dirty="0">
                <a:latin typeface="Cambria" panose="02040503050406030204" pitchFamily="18" charset="0"/>
              </a:rPr>
              <a:t> care au </a:t>
            </a:r>
            <a:r>
              <a:rPr lang="en-US" sz="2900" dirty="0" err="1">
                <a:latin typeface="Cambria" panose="02040503050406030204" pitchFamily="18" charset="0"/>
              </a:rPr>
              <a:t>ofertă</a:t>
            </a:r>
            <a:r>
              <a:rPr lang="en-US" sz="2900" dirty="0">
                <a:latin typeface="Cambria" panose="02040503050406030204" pitchFamily="18" charset="0"/>
              </a:rPr>
              <a:t> </a:t>
            </a:r>
            <a:r>
              <a:rPr lang="en-US" sz="2900" dirty="0" err="1">
                <a:latin typeface="Cambria" panose="02040503050406030204" pitchFamily="18" charset="0"/>
              </a:rPr>
              <a:t>educațională</a:t>
            </a:r>
            <a:r>
              <a:rPr lang="en-US" sz="2900" dirty="0">
                <a:latin typeface="Cambria" panose="02040503050406030204" pitchFamily="18" charset="0"/>
              </a:rPr>
              <a:t> </a:t>
            </a:r>
            <a:r>
              <a:rPr lang="en-US" sz="2900" dirty="0" err="1">
                <a:latin typeface="Cambria" panose="02040503050406030204" pitchFamily="18" charset="0"/>
              </a:rPr>
              <a:t>pentru</a:t>
            </a:r>
            <a:r>
              <a:rPr lang="en-US" sz="2900" dirty="0">
                <a:latin typeface="Cambria" panose="02040503050406030204" pitchFamily="18" charset="0"/>
              </a:rPr>
              <a:t> </a:t>
            </a:r>
            <a:r>
              <a:rPr lang="en-US" sz="2900" dirty="0" err="1">
                <a:latin typeface="Cambria" panose="02040503050406030204" pitchFamily="18" charset="0"/>
              </a:rPr>
              <a:t>învățământul</a:t>
            </a:r>
            <a:r>
              <a:rPr lang="en-US" sz="2900" dirty="0">
                <a:latin typeface="Cambria" panose="02040503050406030204" pitchFamily="18" charset="0"/>
              </a:rPr>
              <a:t> </a:t>
            </a:r>
            <a:r>
              <a:rPr lang="en-US" sz="2900" dirty="0" err="1">
                <a:latin typeface="Cambria" panose="02040503050406030204" pitchFamily="18" charset="0"/>
              </a:rPr>
              <a:t>profesional</a:t>
            </a:r>
            <a:r>
              <a:rPr lang="en-US" sz="2900" dirty="0">
                <a:latin typeface="Cambria" panose="02040503050406030204" pitchFamily="18" charset="0"/>
              </a:rPr>
              <a:t> </a:t>
            </a:r>
            <a:r>
              <a:rPr lang="ro-RO" sz="2900" dirty="0">
                <a:latin typeface="Cambria" panose="02040503050406030204" pitchFamily="18" charset="0"/>
              </a:rPr>
              <a:t>se face </a:t>
            </a:r>
            <a:r>
              <a:rPr lang="en-US" sz="2900" dirty="0" err="1">
                <a:latin typeface="Cambria" panose="02040503050406030204" pitchFamily="18" charset="0"/>
              </a:rPr>
              <a:t>pe</a:t>
            </a:r>
            <a:r>
              <a:rPr lang="en-US" sz="2900" dirty="0">
                <a:latin typeface="Cambria" panose="02040503050406030204" pitchFamily="18" charset="0"/>
              </a:rPr>
              <a:t> </a:t>
            </a:r>
            <a:r>
              <a:rPr lang="en-US" sz="2900" dirty="0" err="1">
                <a:latin typeface="Cambria" panose="02040503050406030204" pitchFamily="18" charset="0"/>
              </a:rPr>
              <a:t>baza</a:t>
            </a:r>
            <a:r>
              <a:rPr lang="en-US" sz="2900" dirty="0">
                <a:latin typeface="Cambria" panose="02040503050406030204" pitchFamily="18" charset="0"/>
              </a:rPr>
              <a:t> </a:t>
            </a:r>
            <a:r>
              <a:rPr lang="en-US" sz="2900" b="1" dirty="0" err="1">
                <a:latin typeface="Cambria" panose="02040503050406030204" pitchFamily="18" charset="0"/>
              </a:rPr>
              <a:t>Fișei</a:t>
            </a:r>
            <a:r>
              <a:rPr lang="en-US" sz="2900" b="1" dirty="0">
                <a:latin typeface="Cambria" panose="02040503050406030204" pitchFamily="18" charset="0"/>
              </a:rPr>
              <a:t> de </a:t>
            </a:r>
            <a:r>
              <a:rPr lang="en-US" sz="2900" b="1" dirty="0" err="1">
                <a:latin typeface="Cambria" panose="02040503050406030204" pitchFamily="18" charset="0"/>
              </a:rPr>
              <a:t>înscriere</a:t>
            </a:r>
            <a:r>
              <a:rPr lang="en-US" sz="2900" b="1" dirty="0">
                <a:latin typeface="Cambria" panose="02040503050406030204" pitchFamily="18" charset="0"/>
              </a:rPr>
              <a:t> </a:t>
            </a:r>
            <a:r>
              <a:rPr lang="en-US" sz="2900" b="1" dirty="0" err="1">
                <a:latin typeface="Cambria" panose="02040503050406030204" pitchFamily="18" charset="0"/>
              </a:rPr>
              <a:t>în</a:t>
            </a:r>
            <a:r>
              <a:rPr lang="en-US" sz="2900" b="1" dirty="0">
                <a:latin typeface="Cambria" panose="02040503050406030204" pitchFamily="18" charset="0"/>
              </a:rPr>
              <a:t> </a:t>
            </a:r>
            <a:r>
              <a:rPr lang="en-US" sz="2900" b="1" dirty="0" err="1">
                <a:latin typeface="Cambria" panose="02040503050406030204" pitchFamily="18" charset="0"/>
              </a:rPr>
              <a:t>învățământul</a:t>
            </a:r>
            <a:r>
              <a:rPr lang="en-US" sz="2900" b="1" dirty="0">
                <a:latin typeface="Cambria" panose="02040503050406030204" pitchFamily="18" charset="0"/>
              </a:rPr>
              <a:t> </a:t>
            </a:r>
            <a:r>
              <a:rPr lang="en-US" sz="2900" b="1" dirty="0" err="1">
                <a:latin typeface="Cambria" panose="02040503050406030204" pitchFamily="18" charset="0"/>
              </a:rPr>
              <a:t>profesional</a:t>
            </a:r>
            <a:r>
              <a:rPr lang="en-US" sz="2900" b="1" dirty="0">
                <a:latin typeface="Cambria" panose="02040503050406030204" pitchFamily="18" charset="0"/>
              </a:rPr>
              <a:t> </a:t>
            </a:r>
            <a:r>
              <a:rPr lang="en-US" sz="2900" b="1" dirty="0" err="1">
                <a:latin typeface="Cambria" panose="02040503050406030204" pitchFamily="18" charset="0"/>
              </a:rPr>
              <a:t>și</a:t>
            </a:r>
            <a:r>
              <a:rPr lang="en-US" sz="2900" b="1" dirty="0">
                <a:latin typeface="Cambria" panose="02040503050406030204" pitchFamily="18" charset="0"/>
              </a:rPr>
              <a:t> dual </a:t>
            </a:r>
            <a:r>
              <a:rPr lang="en-US" sz="2900" b="1" dirty="0" err="1">
                <a:latin typeface="Cambria" panose="02040503050406030204" pitchFamily="18" charset="0"/>
              </a:rPr>
              <a:t>și</a:t>
            </a:r>
            <a:r>
              <a:rPr lang="en-US" sz="2900" b="1" dirty="0">
                <a:latin typeface="Cambria" panose="02040503050406030204" pitchFamily="18" charset="0"/>
              </a:rPr>
              <a:t> a </a:t>
            </a:r>
            <a:r>
              <a:rPr lang="en-US" sz="2900" b="1" dirty="0" err="1">
                <a:latin typeface="Cambria" panose="02040503050406030204" pitchFamily="18" charset="0"/>
              </a:rPr>
              <a:t>foii</a:t>
            </a:r>
            <a:r>
              <a:rPr lang="en-US" sz="2900" b="1" dirty="0">
                <a:latin typeface="Cambria" panose="02040503050406030204" pitchFamily="18" charset="0"/>
              </a:rPr>
              <a:t> </a:t>
            </a:r>
            <a:r>
              <a:rPr lang="en-US" sz="2900" b="1" dirty="0" err="1">
                <a:latin typeface="Cambria" panose="02040503050406030204" pitchFamily="18" charset="0"/>
              </a:rPr>
              <a:t>matricole</a:t>
            </a:r>
            <a:r>
              <a:rPr lang="ro-RO" sz="2900" b="1" dirty="0">
                <a:latin typeface="Cambria" panose="02040503050406030204" pitchFamily="18" charset="0"/>
              </a:rPr>
              <a:t>.</a:t>
            </a:r>
            <a:endParaRPr lang="ro-RO" sz="2900" dirty="0">
              <a:latin typeface="Cambria" panose="02040503050406030204" pitchFamily="18" charset="0"/>
            </a:endParaRPr>
          </a:p>
          <a:p>
            <a:pPr marL="342900" indent="-342900" algn="just">
              <a:buFont typeface="Wingdings" panose="05000000000000000000" pitchFamily="2" charset="2"/>
              <a:buChar char="Ø"/>
            </a:pPr>
            <a:r>
              <a:rPr lang="en-US" sz="2900" b="1" dirty="0" err="1">
                <a:latin typeface="Cambria" panose="02040503050406030204" pitchFamily="18" charset="0"/>
              </a:rPr>
              <a:t>Secretariatele</a:t>
            </a:r>
            <a:r>
              <a:rPr lang="en-US" sz="2900" b="1" dirty="0">
                <a:latin typeface="Cambria" panose="02040503050406030204" pitchFamily="18" charset="0"/>
              </a:rPr>
              <a:t> </a:t>
            </a:r>
            <a:r>
              <a:rPr lang="en-US" sz="2900" b="1" dirty="0" err="1">
                <a:latin typeface="Cambria" panose="02040503050406030204" pitchFamily="18" charset="0"/>
              </a:rPr>
              <a:t>unităților</a:t>
            </a:r>
            <a:r>
              <a:rPr lang="en-US" sz="2900" b="1" dirty="0">
                <a:latin typeface="Cambria" panose="02040503050406030204" pitchFamily="18" charset="0"/>
              </a:rPr>
              <a:t> de </a:t>
            </a:r>
            <a:r>
              <a:rPr lang="en-US" sz="2900" b="1" dirty="0" err="1">
                <a:latin typeface="Cambria" panose="02040503050406030204" pitchFamily="18" charset="0"/>
              </a:rPr>
              <a:t>învățământ</a:t>
            </a:r>
            <a:r>
              <a:rPr lang="en-US" sz="2900" b="1" dirty="0">
                <a:latin typeface="Cambria" panose="02040503050406030204" pitchFamily="18" charset="0"/>
              </a:rPr>
              <a:t> </a:t>
            </a:r>
            <a:r>
              <a:rPr lang="en-US" sz="2900" b="1" dirty="0" err="1">
                <a:latin typeface="Cambria" panose="02040503050406030204" pitchFamily="18" charset="0"/>
              </a:rPr>
              <a:t>gimnazial</a:t>
            </a:r>
            <a:r>
              <a:rPr lang="en-US" sz="2900" b="1" dirty="0">
                <a:latin typeface="Cambria" panose="02040503050406030204" pitchFamily="18" charset="0"/>
              </a:rPr>
              <a:t> </a:t>
            </a:r>
            <a:r>
              <a:rPr lang="en-US" sz="2900" b="1" dirty="0" err="1">
                <a:latin typeface="Cambria" panose="02040503050406030204" pitchFamily="18" charset="0"/>
              </a:rPr>
              <a:t>completează</a:t>
            </a:r>
            <a:r>
              <a:rPr lang="en-US" sz="2900" dirty="0">
                <a:latin typeface="Cambria" panose="02040503050406030204" pitchFamily="18" charset="0"/>
              </a:rPr>
              <a:t>, la </a:t>
            </a:r>
            <a:r>
              <a:rPr lang="en-US" sz="2900" dirty="0" err="1">
                <a:latin typeface="Cambria" panose="02040503050406030204" pitchFamily="18" charset="0"/>
              </a:rPr>
              <a:t>cererea</a:t>
            </a:r>
            <a:r>
              <a:rPr lang="en-US" sz="2900" dirty="0">
                <a:latin typeface="Cambria" panose="02040503050406030204" pitchFamily="18" charset="0"/>
              </a:rPr>
              <a:t> </a:t>
            </a:r>
            <a:r>
              <a:rPr lang="en-US" sz="2900" dirty="0" err="1">
                <a:latin typeface="Cambria" panose="02040503050406030204" pitchFamily="18" charset="0"/>
              </a:rPr>
              <a:t>elevilor</a:t>
            </a:r>
            <a:r>
              <a:rPr lang="en-US" sz="2900" dirty="0">
                <a:latin typeface="Cambria" panose="02040503050406030204" pitchFamily="18" charset="0"/>
              </a:rPr>
              <a:t> </a:t>
            </a:r>
            <a:r>
              <a:rPr lang="en-US" sz="2900" dirty="0" err="1">
                <a:latin typeface="Cambria" panose="02040503050406030204" pitchFamily="18" charset="0"/>
              </a:rPr>
              <a:t>și</a:t>
            </a:r>
            <a:r>
              <a:rPr lang="en-US" sz="2900" dirty="0">
                <a:latin typeface="Cambria" panose="02040503050406030204" pitchFamily="18" charset="0"/>
              </a:rPr>
              <a:t> a </a:t>
            </a:r>
            <a:r>
              <a:rPr lang="en-US" sz="2900" dirty="0" err="1">
                <a:latin typeface="Cambria" panose="02040503050406030204" pitchFamily="18" charset="0"/>
              </a:rPr>
              <a:t>părinților</a:t>
            </a:r>
            <a:r>
              <a:rPr lang="en-US" sz="2900" dirty="0">
                <a:latin typeface="Cambria" panose="02040503050406030204" pitchFamily="18" charset="0"/>
              </a:rPr>
              <a:t>/ </a:t>
            </a:r>
            <a:r>
              <a:rPr lang="en-US" sz="2900" dirty="0" err="1">
                <a:latin typeface="Cambria" panose="02040503050406030204" pitchFamily="18" charset="0"/>
              </a:rPr>
              <a:t>reprezentanților</a:t>
            </a:r>
            <a:r>
              <a:rPr lang="en-US" sz="2900" dirty="0">
                <a:latin typeface="Cambria" panose="02040503050406030204" pitchFamily="18" charset="0"/>
              </a:rPr>
              <a:t> </a:t>
            </a:r>
            <a:r>
              <a:rPr lang="en-US" sz="2900" dirty="0" err="1">
                <a:latin typeface="Cambria" panose="02040503050406030204" pitchFamily="18" charset="0"/>
              </a:rPr>
              <a:t>legali</a:t>
            </a:r>
            <a:r>
              <a:rPr lang="en-US" sz="2900" dirty="0">
                <a:latin typeface="Cambria" panose="02040503050406030204" pitchFamily="18" charset="0"/>
              </a:rPr>
              <a:t> </a:t>
            </a:r>
            <a:r>
              <a:rPr lang="en-US" sz="2900" dirty="0" err="1">
                <a:latin typeface="Cambria" panose="02040503050406030204" pitchFamily="18" charset="0"/>
              </a:rPr>
              <a:t>pentru</a:t>
            </a:r>
            <a:r>
              <a:rPr lang="en-US" sz="2900" dirty="0">
                <a:latin typeface="Cambria" panose="02040503050406030204" pitchFamily="18" charset="0"/>
              </a:rPr>
              <a:t> </a:t>
            </a:r>
            <a:r>
              <a:rPr lang="en-US" sz="2900" dirty="0" err="1">
                <a:latin typeface="Cambria" panose="02040503050406030204" pitchFamily="18" charset="0"/>
              </a:rPr>
              <a:t>minori</a:t>
            </a:r>
            <a:r>
              <a:rPr lang="en-US" sz="2900" dirty="0">
                <a:latin typeface="Cambria" panose="02040503050406030204" pitchFamily="18" charset="0"/>
              </a:rPr>
              <a:t>, </a:t>
            </a:r>
            <a:r>
              <a:rPr lang="en-US" sz="2900" i="1" dirty="0" err="1">
                <a:latin typeface="Cambria" panose="02040503050406030204" pitchFamily="18" charset="0"/>
              </a:rPr>
              <a:t>Fișa</a:t>
            </a:r>
            <a:r>
              <a:rPr lang="en-US" sz="2900" i="1" dirty="0">
                <a:latin typeface="Cambria" panose="02040503050406030204" pitchFamily="18" charset="0"/>
              </a:rPr>
              <a:t> de </a:t>
            </a:r>
            <a:r>
              <a:rPr lang="en-US" sz="2900" i="1" dirty="0" err="1">
                <a:latin typeface="Cambria" panose="02040503050406030204" pitchFamily="18" charset="0"/>
              </a:rPr>
              <a:t>înscriere</a:t>
            </a:r>
            <a:r>
              <a:rPr lang="en-US" sz="2900" i="1" dirty="0">
                <a:latin typeface="Cambria" panose="02040503050406030204" pitchFamily="18" charset="0"/>
              </a:rPr>
              <a:t> </a:t>
            </a:r>
            <a:r>
              <a:rPr lang="en-US" sz="2900" i="1" dirty="0" err="1">
                <a:latin typeface="Cambria" panose="02040503050406030204" pitchFamily="18" charset="0"/>
              </a:rPr>
              <a:t>în</a:t>
            </a:r>
            <a:r>
              <a:rPr lang="en-US" sz="2900" i="1" dirty="0">
                <a:latin typeface="Cambria" panose="02040503050406030204" pitchFamily="18" charset="0"/>
              </a:rPr>
              <a:t> </a:t>
            </a:r>
            <a:r>
              <a:rPr lang="en-US" sz="2900" i="1" dirty="0" err="1">
                <a:latin typeface="Cambria" panose="02040503050406030204" pitchFamily="18" charset="0"/>
              </a:rPr>
              <a:t>învățământul</a:t>
            </a:r>
            <a:r>
              <a:rPr lang="en-US" sz="2900" i="1" dirty="0">
                <a:latin typeface="Cambria" panose="02040503050406030204" pitchFamily="18" charset="0"/>
              </a:rPr>
              <a:t> </a:t>
            </a:r>
            <a:r>
              <a:rPr lang="en-US" sz="2900" i="1" dirty="0" err="1">
                <a:latin typeface="Cambria" panose="02040503050406030204" pitchFamily="18" charset="0"/>
              </a:rPr>
              <a:t>profesional</a:t>
            </a:r>
            <a:r>
              <a:rPr lang="en-US" sz="2900" i="1" dirty="0">
                <a:latin typeface="Cambria" panose="02040503050406030204" pitchFamily="18" charset="0"/>
              </a:rPr>
              <a:t> </a:t>
            </a:r>
            <a:r>
              <a:rPr lang="en-US" sz="2900" i="1" dirty="0" err="1">
                <a:latin typeface="Cambria" panose="02040503050406030204" pitchFamily="18" charset="0"/>
              </a:rPr>
              <a:t>și</a:t>
            </a:r>
            <a:r>
              <a:rPr lang="en-US" sz="2900" i="1" dirty="0">
                <a:latin typeface="Cambria" panose="02040503050406030204" pitchFamily="18" charset="0"/>
              </a:rPr>
              <a:t> dual</a:t>
            </a:r>
            <a:r>
              <a:rPr lang="ro-RO" sz="2900" i="1" dirty="0">
                <a:latin typeface="Cambria" panose="02040503050406030204" pitchFamily="18" charset="0"/>
              </a:rPr>
              <a:t>,</a:t>
            </a:r>
            <a:r>
              <a:rPr lang="en-US" sz="2900" i="1" dirty="0">
                <a:latin typeface="Cambria" panose="02040503050406030204" pitchFamily="18" charset="0"/>
              </a:rPr>
              <a:t> cu </a:t>
            </a:r>
            <a:r>
              <a:rPr lang="en-US" sz="2900" i="1" dirty="0" err="1">
                <a:latin typeface="Cambria" panose="02040503050406030204" pitchFamily="18" charset="0"/>
              </a:rPr>
              <a:t>informațiile</a:t>
            </a:r>
            <a:r>
              <a:rPr lang="en-US" sz="2900" i="1" dirty="0">
                <a:latin typeface="Cambria" panose="02040503050406030204" pitchFamily="18" charset="0"/>
              </a:rPr>
              <a:t> </a:t>
            </a:r>
            <a:r>
              <a:rPr lang="en-US" sz="2900" i="1" dirty="0" err="1">
                <a:latin typeface="Cambria" panose="02040503050406030204" pitchFamily="18" charset="0"/>
              </a:rPr>
              <a:t>privind</a:t>
            </a:r>
            <a:r>
              <a:rPr lang="en-US" sz="2900" i="1" dirty="0">
                <a:latin typeface="Cambria" panose="02040503050406030204" pitchFamily="18" charset="0"/>
              </a:rPr>
              <a:t> :</a:t>
            </a:r>
            <a:endParaRPr lang="en-US" sz="2900" dirty="0">
              <a:latin typeface="Cambria" panose="02040503050406030204" pitchFamily="18" charset="0"/>
            </a:endParaRPr>
          </a:p>
          <a:p>
            <a:pPr algn="just">
              <a:buFontTx/>
              <a:buChar char="-"/>
            </a:pPr>
            <a:r>
              <a:rPr lang="en-US" sz="2900" i="1" dirty="0" err="1">
                <a:latin typeface="Cambria" panose="02040503050406030204" pitchFamily="18" charset="0"/>
              </a:rPr>
              <a:t>datele</a:t>
            </a:r>
            <a:r>
              <a:rPr lang="en-US" sz="2900" i="1" dirty="0">
                <a:latin typeface="Cambria" panose="02040503050406030204" pitchFamily="18" charset="0"/>
              </a:rPr>
              <a:t> </a:t>
            </a:r>
            <a:r>
              <a:rPr lang="en-US" sz="2900" i="1" dirty="0" err="1">
                <a:latin typeface="Cambria" panose="02040503050406030204" pitchFamily="18" charset="0"/>
              </a:rPr>
              <a:t>personale</a:t>
            </a:r>
            <a:r>
              <a:rPr lang="en-US" sz="2900" i="1" dirty="0">
                <a:latin typeface="Cambria" panose="02040503050406030204" pitchFamily="18" charset="0"/>
              </a:rPr>
              <a:t> ale </a:t>
            </a:r>
            <a:r>
              <a:rPr lang="en-US" sz="2900" i="1" dirty="0" err="1">
                <a:latin typeface="Cambria" panose="02040503050406030204" pitchFamily="18" charset="0"/>
              </a:rPr>
              <a:t>absolvenților</a:t>
            </a:r>
            <a:r>
              <a:rPr lang="en-US" sz="2900" i="1" dirty="0">
                <a:latin typeface="Cambria" panose="02040503050406030204" pitchFamily="18" charset="0"/>
              </a:rPr>
              <a:t> </a:t>
            </a:r>
            <a:r>
              <a:rPr lang="en-US" sz="2900" i="1" dirty="0" err="1">
                <a:latin typeface="Cambria" panose="02040503050406030204" pitchFamily="18" charset="0"/>
              </a:rPr>
              <a:t>claselor</a:t>
            </a:r>
            <a:r>
              <a:rPr lang="en-US" sz="2900" i="1" dirty="0">
                <a:latin typeface="Cambria" panose="02040503050406030204" pitchFamily="18" charset="0"/>
              </a:rPr>
              <a:t> a VIII-a</a:t>
            </a:r>
            <a:r>
              <a:rPr lang="ro-RO" sz="2900" i="1" dirty="0">
                <a:latin typeface="Cambria" panose="02040503050406030204" pitchFamily="18" charset="0"/>
              </a:rPr>
              <a:t>;</a:t>
            </a:r>
          </a:p>
          <a:p>
            <a:pPr algn="just">
              <a:buFontTx/>
              <a:buChar char="-"/>
            </a:pPr>
            <a:r>
              <a:rPr lang="en-US" sz="2900" i="1" dirty="0" err="1">
                <a:latin typeface="Cambria" panose="02040503050406030204" pitchFamily="18" charset="0"/>
              </a:rPr>
              <a:t>mediile</a:t>
            </a:r>
            <a:r>
              <a:rPr lang="en-US" sz="2900" i="1" dirty="0">
                <a:latin typeface="Cambria" panose="02040503050406030204" pitchFamily="18" charset="0"/>
              </a:rPr>
              <a:t> </a:t>
            </a:r>
            <a:r>
              <a:rPr lang="en-US" sz="2900" i="1" dirty="0" err="1">
                <a:latin typeface="Cambria" panose="02040503050406030204" pitchFamily="18" charset="0"/>
              </a:rPr>
              <a:t>generale</a:t>
            </a:r>
            <a:r>
              <a:rPr lang="en-US" sz="2900" i="1" dirty="0">
                <a:latin typeface="Cambria" panose="02040503050406030204" pitchFamily="18" charset="0"/>
              </a:rPr>
              <a:t> de </a:t>
            </a:r>
            <a:r>
              <a:rPr lang="en-US" sz="2900" i="1" dirty="0" err="1">
                <a:latin typeface="Cambria" panose="02040503050406030204" pitchFamily="18" charset="0"/>
              </a:rPr>
              <a:t>absolvire</a:t>
            </a:r>
            <a:r>
              <a:rPr lang="ro-RO" sz="2900" i="1" dirty="0">
                <a:latin typeface="Cambria" panose="02040503050406030204" pitchFamily="18" charset="0"/>
              </a:rPr>
              <a:t>;</a:t>
            </a:r>
            <a:endParaRPr lang="ro-RO" sz="2900" dirty="0">
              <a:latin typeface="Cambria" panose="02040503050406030204" pitchFamily="18" charset="0"/>
            </a:endParaRPr>
          </a:p>
          <a:p>
            <a:pPr algn="just">
              <a:buFontTx/>
              <a:buChar char="-"/>
            </a:pPr>
            <a:r>
              <a:rPr lang="en-US" sz="2900" i="1" dirty="0" err="1">
                <a:latin typeface="Cambria" panose="02040503050406030204" pitchFamily="18" charset="0"/>
              </a:rPr>
              <a:t>notele</a:t>
            </a:r>
            <a:r>
              <a:rPr lang="en-US" sz="2900" i="1" dirty="0">
                <a:latin typeface="Cambria" panose="02040503050406030204" pitchFamily="18" charset="0"/>
              </a:rPr>
              <a:t> </a:t>
            </a:r>
            <a:r>
              <a:rPr lang="en-US" sz="2900" i="1" dirty="0" err="1">
                <a:latin typeface="Cambria" panose="02040503050406030204" pitchFamily="18" charset="0"/>
              </a:rPr>
              <a:t>și</a:t>
            </a:r>
            <a:r>
              <a:rPr lang="en-US" sz="2900" i="1" dirty="0">
                <a:latin typeface="Cambria" panose="02040503050406030204" pitchFamily="18" charset="0"/>
              </a:rPr>
              <a:t> </a:t>
            </a:r>
            <a:r>
              <a:rPr lang="en-US" sz="2900" i="1" dirty="0" err="1">
                <a:latin typeface="Cambria" panose="02040503050406030204" pitchFamily="18" charset="0"/>
              </a:rPr>
              <a:t>mediile</a:t>
            </a:r>
            <a:r>
              <a:rPr lang="en-US" sz="2900" i="1" dirty="0">
                <a:latin typeface="Cambria" panose="02040503050406030204" pitchFamily="18" charset="0"/>
              </a:rPr>
              <a:t> </a:t>
            </a:r>
            <a:r>
              <a:rPr lang="en-US" sz="2900" i="1" dirty="0" err="1">
                <a:latin typeface="Cambria" panose="02040503050406030204" pitchFamily="18" charset="0"/>
              </a:rPr>
              <a:t>obținute</a:t>
            </a:r>
            <a:r>
              <a:rPr lang="en-US" sz="2900" i="1" dirty="0">
                <a:latin typeface="Cambria" panose="02040503050406030204" pitchFamily="18" charset="0"/>
              </a:rPr>
              <a:t> la </a:t>
            </a:r>
            <a:r>
              <a:rPr lang="ro-RO" sz="2900" i="1" dirty="0">
                <a:latin typeface="Cambria" panose="02040503050406030204" pitchFamily="18" charset="0"/>
              </a:rPr>
              <a:t>E</a:t>
            </a:r>
            <a:r>
              <a:rPr lang="en-US" sz="2900" i="1" dirty="0" err="1">
                <a:latin typeface="Cambria" panose="02040503050406030204" pitchFamily="18" charset="0"/>
              </a:rPr>
              <a:t>valuarea</a:t>
            </a:r>
            <a:r>
              <a:rPr lang="en-US" sz="2900" i="1" dirty="0">
                <a:latin typeface="Cambria" panose="02040503050406030204" pitchFamily="18" charset="0"/>
              </a:rPr>
              <a:t> </a:t>
            </a:r>
            <a:r>
              <a:rPr lang="ro-RO" sz="2900" i="1" dirty="0">
                <a:latin typeface="Cambria" panose="02040503050406030204" pitchFamily="18" charset="0"/>
              </a:rPr>
              <a:t>N</a:t>
            </a:r>
            <a:r>
              <a:rPr lang="en-US" sz="2900" i="1" dirty="0" err="1">
                <a:latin typeface="Cambria" panose="02040503050406030204" pitchFamily="18" charset="0"/>
              </a:rPr>
              <a:t>ațională</a:t>
            </a:r>
            <a:r>
              <a:rPr lang="en-US" sz="2900" i="1" dirty="0">
                <a:latin typeface="Cambria" panose="02040503050406030204" pitchFamily="18" charset="0"/>
              </a:rPr>
              <a:t> din </a:t>
            </a:r>
            <a:r>
              <a:rPr lang="en-US" sz="2900" i="1" dirty="0" err="1">
                <a:latin typeface="Cambria" panose="02040503050406030204" pitchFamily="18" charset="0"/>
              </a:rPr>
              <a:t>clasa</a:t>
            </a:r>
            <a:r>
              <a:rPr lang="en-US" sz="2900" i="1" dirty="0">
                <a:latin typeface="Cambria" panose="02040503050406030204" pitchFamily="18" charset="0"/>
              </a:rPr>
              <a:t> a VIII-a, </a:t>
            </a:r>
            <a:r>
              <a:rPr lang="en-US" sz="2900" i="1" dirty="0" err="1">
                <a:latin typeface="Cambria" panose="02040503050406030204" pitchFamily="18" charset="0"/>
              </a:rPr>
              <a:t>prin</a:t>
            </a:r>
            <a:r>
              <a:rPr lang="en-US" sz="2900" i="1" dirty="0">
                <a:latin typeface="Cambria" panose="02040503050406030204" pitchFamily="18" charset="0"/>
              </a:rPr>
              <a:t> </a:t>
            </a:r>
            <a:r>
              <a:rPr lang="en-US" sz="2900" i="1" dirty="0" err="1">
                <a:latin typeface="Cambria" panose="02040503050406030204" pitchFamily="18" charset="0"/>
              </a:rPr>
              <a:t>tipărirea</a:t>
            </a:r>
            <a:r>
              <a:rPr lang="en-US" sz="2900" i="1" dirty="0">
                <a:latin typeface="Cambria" panose="02040503050406030204" pitchFamily="18" charset="0"/>
              </a:rPr>
              <a:t> </a:t>
            </a:r>
            <a:r>
              <a:rPr lang="en-US" sz="2900" i="1" dirty="0" err="1">
                <a:latin typeface="Cambria" panose="02040503050406030204" pitchFamily="18" charset="0"/>
              </a:rPr>
              <a:t>acestora</a:t>
            </a:r>
            <a:r>
              <a:rPr lang="en-US" sz="2900" i="1" dirty="0">
                <a:latin typeface="Cambria" panose="02040503050406030204" pitchFamily="18" charset="0"/>
              </a:rPr>
              <a:t> din </a:t>
            </a:r>
            <a:r>
              <a:rPr lang="en-US" sz="2900" i="1" dirty="0" err="1">
                <a:latin typeface="Cambria" panose="02040503050406030204" pitchFamily="18" charset="0"/>
              </a:rPr>
              <a:t>aplicația</a:t>
            </a:r>
            <a:r>
              <a:rPr lang="en-US" sz="2900" i="1" dirty="0">
                <a:latin typeface="Cambria" panose="02040503050406030204" pitchFamily="18" charset="0"/>
              </a:rPr>
              <a:t> </a:t>
            </a:r>
            <a:r>
              <a:rPr lang="en-US" sz="2900" i="1" dirty="0" err="1">
                <a:latin typeface="Cambria" panose="02040503050406030204" pitchFamily="18" charset="0"/>
              </a:rPr>
              <a:t>informatică</a:t>
            </a:r>
            <a:r>
              <a:rPr lang="en-US" sz="2900" i="1" dirty="0">
                <a:latin typeface="Cambria" panose="02040503050406030204" pitchFamily="18" charset="0"/>
              </a:rPr>
              <a:t> </a:t>
            </a:r>
            <a:r>
              <a:rPr lang="en-US" sz="2900" i="1" dirty="0" err="1">
                <a:latin typeface="Cambria" panose="02040503050406030204" pitchFamily="18" charset="0"/>
              </a:rPr>
              <a:t>centralizată</a:t>
            </a:r>
            <a:r>
              <a:rPr lang="ro-RO" sz="2900" i="1" dirty="0">
                <a:latin typeface="Cambria" panose="02040503050406030204" pitchFamily="18" charset="0"/>
              </a:rPr>
              <a:t>;</a:t>
            </a:r>
          </a:p>
          <a:p>
            <a:pPr algn="just">
              <a:buFontTx/>
              <a:buChar char="-"/>
            </a:pPr>
            <a:r>
              <a:rPr lang="en-US" sz="2900" i="1" dirty="0" err="1">
                <a:latin typeface="Cambria" panose="02040503050406030204" pitchFamily="18" charset="0"/>
              </a:rPr>
              <a:t>foile</a:t>
            </a:r>
            <a:r>
              <a:rPr lang="en-US" sz="2900" i="1" dirty="0">
                <a:latin typeface="Cambria" panose="02040503050406030204" pitchFamily="18" charset="0"/>
              </a:rPr>
              <a:t> </a:t>
            </a:r>
            <a:r>
              <a:rPr lang="en-US" sz="2900" i="1" dirty="0" err="1">
                <a:latin typeface="Cambria" panose="02040503050406030204" pitchFamily="18" charset="0"/>
              </a:rPr>
              <a:t>matricole</a:t>
            </a:r>
            <a:r>
              <a:rPr lang="en-US" sz="2900" i="1" dirty="0">
                <a:latin typeface="Cambria" panose="02040503050406030204" pitchFamily="18" charset="0"/>
              </a:rPr>
              <a:t> cu </a:t>
            </a:r>
            <a:r>
              <a:rPr lang="en-US" sz="2900" i="1" dirty="0" err="1">
                <a:latin typeface="Cambria" panose="02040503050406030204" pitchFamily="18" charset="0"/>
              </a:rPr>
              <a:t>mediile</a:t>
            </a:r>
            <a:r>
              <a:rPr lang="en-US" sz="2900" i="1" dirty="0">
                <a:latin typeface="Cambria" panose="02040503050406030204" pitchFamily="18" charset="0"/>
              </a:rPr>
              <a:t> </a:t>
            </a:r>
            <a:r>
              <a:rPr lang="en-US" sz="2900" i="1" dirty="0" err="1">
                <a:latin typeface="Cambria" panose="02040503050406030204" pitchFamily="18" charset="0"/>
              </a:rPr>
              <a:t>obținute</a:t>
            </a:r>
            <a:r>
              <a:rPr lang="en-US" sz="2900" i="1" dirty="0">
                <a:latin typeface="Cambria" panose="02040503050406030204" pitchFamily="18" charset="0"/>
              </a:rPr>
              <a:t> </a:t>
            </a:r>
            <a:r>
              <a:rPr lang="en-US" sz="2900" i="1" dirty="0" err="1">
                <a:latin typeface="Cambria" panose="02040503050406030204" pitchFamily="18" charset="0"/>
              </a:rPr>
              <a:t>în</a:t>
            </a:r>
            <a:r>
              <a:rPr lang="en-US" sz="2900" i="1" dirty="0">
                <a:latin typeface="Cambria" panose="02040503050406030204" pitchFamily="18" charset="0"/>
              </a:rPr>
              <a:t> </a:t>
            </a:r>
            <a:r>
              <a:rPr lang="en-US" sz="2900" i="1" dirty="0" err="1">
                <a:latin typeface="Cambria" panose="02040503050406030204" pitchFamily="18" charset="0"/>
              </a:rPr>
              <a:t>clasele</a:t>
            </a:r>
            <a:r>
              <a:rPr lang="en-US" sz="2900" i="1" dirty="0">
                <a:latin typeface="Cambria" panose="02040503050406030204" pitchFamily="18" charset="0"/>
              </a:rPr>
              <a:t> V-VIII.</a:t>
            </a:r>
            <a:endParaRPr lang="ro-RO" sz="2900" i="1" dirty="0">
              <a:latin typeface="Cambria" panose="02040503050406030204" pitchFamily="18" charset="0"/>
            </a:endParaRPr>
          </a:p>
          <a:p>
            <a:pPr algn="just"/>
            <a:r>
              <a:rPr lang="en-US" sz="2900" b="1" dirty="0">
                <a:latin typeface="Cambria" panose="02040503050406030204" pitchFamily="18" charset="0"/>
              </a:rPr>
              <a:t>1</a:t>
            </a:r>
            <a:r>
              <a:rPr lang="ro-RO" sz="2900" b="1" dirty="0">
                <a:latin typeface="Cambria" panose="02040503050406030204" pitchFamily="18" charset="0"/>
              </a:rPr>
              <a:t>4</a:t>
            </a:r>
            <a:r>
              <a:rPr lang="en-US" sz="2900" b="1" dirty="0">
                <a:latin typeface="Cambria" panose="02040503050406030204" pitchFamily="18" charset="0"/>
              </a:rPr>
              <a:t> </a:t>
            </a:r>
            <a:r>
              <a:rPr lang="en-US" sz="2900" b="1" dirty="0" err="1">
                <a:latin typeface="Cambria" panose="02040503050406030204" pitchFamily="18" charset="0"/>
              </a:rPr>
              <a:t>iulie</a:t>
            </a:r>
            <a:r>
              <a:rPr lang="ro-RO" sz="2900" b="1" dirty="0">
                <a:latin typeface="Cambria" panose="02040503050406030204" pitchFamily="18" charset="0"/>
              </a:rPr>
              <a:t> </a:t>
            </a:r>
            <a:r>
              <a:rPr lang="en-US" sz="2900" b="1" dirty="0">
                <a:latin typeface="Cambria" panose="02040503050406030204" pitchFamily="18" charset="0"/>
              </a:rPr>
              <a:t>202</a:t>
            </a:r>
            <a:r>
              <a:rPr lang="ro-RO" sz="2900" b="1" dirty="0">
                <a:latin typeface="Cambria" panose="02040503050406030204" pitchFamily="18" charset="0"/>
              </a:rPr>
              <a:t>3- </a:t>
            </a:r>
            <a:r>
              <a:rPr lang="vi-VN" sz="2900" dirty="0">
                <a:latin typeface="Cambria" panose="02040503050406030204" pitchFamily="18" charset="0"/>
              </a:rPr>
              <a:t>Validarea, de către comisia de admitere a municipiului Bucureşti pentru învăţământul profesional</a:t>
            </a:r>
            <a:r>
              <a:rPr lang="ro-RO" sz="2900" dirty="0">
                <a:latin typeface="Cambria" panose="02040503050406030204" pitchFamily="18" charset="0"/>
              </a:rPr>
              <a:t>/dual</a:t>
            </a:r>
            <a:r>
              <a:rPr lang="vi-VN" sz="2900" dirty="0">
                <a:latin typeface="Cambria" panose="02040503050406030204" pitchFamily="18" charset="0"/>
              </a:rPr>
              <a:t> de stat, a listei candidaţilor</a:t>
            </a:r>
            <a:r>
              <a:rPr lang="ro-RO" sz="2900" dirty="0">
                <a:latin typeface="Cambria" panose="02040503050406030204" pitchFamily="18" charset="0"/>
              </a:rPr>
              <a:t> </a:t>
            </a:r>
            <a:r>
              <a:rPr lang="vi-VN" sz="2900" dirty="0">
                <a:latin typeface="Cambria" panose="02040503050406030204" pitchFamily="18" charset="0"/>
              </a:rPr>
              <a:t>declaraţi admişi în învăţământul profesional </a:t>
            </a:r>
            <a:r>
              <a:rPr lang="ro-RO" sz="2900" dirty="0">
                <a:latin typeface="Cambria" panose="02040503050406030204" pitchFamily="18" charset="0"/>
              </a:rPr>
              <a:t>și dual </a:t>
            </a:r>
            <a:r>
              <a:rPr lang="vi-VN" sz="2900" dirty="0">
                <a:latin typeface="Cambria" panose="02040503050406030204" pitchFamily="18" charset="0"/>
              </a:rPr>
              <a:t>de stat</a:t>
            </a:r>
            <a:r>
              <a:rPr lang="ro-RO" sz="2900" dirty="0">
                <a:latin typeface="Cambria" panose="02040503050406030204" pitchFamily="18" charset="0"/>
              </a:rPr>
              <a:t> </a:t>
            </a:r>
            <a:endParaRPr lang="en-US" sz="2900" dirty="0">
              <a:latin typeface="Cambria" panose="02040503050406030204" pitchFamily="18" charset="0"/>
            </a:endParaRPr>
          </a:p>
          <a:p>
            <a:pPr algn="just">
              <a:buFontTx/>
              <a:buChar char="-"/>
            </a:pPr>
            <a:endParaRPr lang="en-US" sz="2300" dirty="0">
              <a:latin typeface="Cambria" panose="02040503050406030204" pitchFamily="18" charset="0"/>
            </a:endParaRPr>
          </a:p>
          <a:p>
            <a:endParaRPr lang="en-US" dirty="0"/>
          </a:p>
        </p:txBody>
      </p:sp>
      <p:sp>
        <p:nvSpPr>
          <p:cNvPr id="2" name="Title 1"/>
          <p:cNvSpPr>
            <a:spLocks noGrp="1"/>
          </p:cNvSpPr>
          <p:nvPr>
            <p:ph type="title"/>
          </p:nvPr>
        </p:nvSpPr>
        <p:spPr>
          <a:xfrm>
            <a:off x="1295402" y="982133"/>
            <a:ext cx="9601196" cy="975622"/>
          </a:xfrm>
        </p:spPr>
        <p:txBody>
          <a:bodyPr>
            <a:normAutofit fontScale="90000"/>
          </a:bodyPr>
          <a:lstStyle/>
          <a:p>
            <a:pPr algn="ctr"/>
            <a:r>
              <a:rPr lang="ro-RO" sz="3600" b="1" dirty="0">
                <a:latin typeface="Cambria" panose="02040503050406030204" pitchFamily="18" charset="0"/>
              </a:rPr>
              <a:t>Admiterea în învăţământul profesional de stat şi învăţământul dual</a:t>
            </a:r>
            <a:endParaRPr lang="en-US" sz="3600" b="1" dirty="0">
              <a:latin typeface="Cambria" panose="02040503050406030204" pitchFamily="18" charset="0"/>
            </a:endParaRPr>
          </a:p>
        </p:txBody>
      </p:sp>
    </p:spTree>
    <p:extLst>
      <p:ext uri="{BB962C8B-B14F-4D97-AF65-F5344CB8AC3E}">
        <p14:creationId xmlns:p14="http://schemas.microsoft.com/office/powerpoint/2010/main" val="24308663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81329"/>
            <a:ext cx="10972800" cy="4954640"/>
          </a:xfrm>
        </p:spPr>
        <p:txBody>
          <a:bodyPr>
            <a:normAutofit/>
          </a:bodyPr>
          <a:lstStyle/>
          <a:p>
            <a:r>
              <a:rPr lang="en-US" sz="2400" b="1" dirty="0">
                <a:latin typeface="Cambria" panose="02040503050406030204" pitchFamily="18" charset="0"/>
              </a:rPr>
              <a:t>1</a:t>
            </a:r>
            <a:r>
              <a:rPr lang="ro-RO" sz="2400" b="1" dirty="0">
                <a:latin typeface="Cambria" panose="02040503050406030204" pitchFamily="18" charset="0"/>
              </a:rPr>
              <a:t>7</a:t>
            </a:r>
            <a:r>
              <a:rPr lang="en-US" sz="2400" b="1" dirty="0">
                <a:latin typeface="Cambria" panose="02040503050406030204" pitchFamily="18" charset="0"/>
              </a:rPr>
              <a:t>-2</a:t>
            </a:r>
            <a:r>
              <a:rPr lang="ro-RO" sz="2400" b="1" dirty="0">
                <a:latin typeface="Cambria" panose="02040503050406030204" pitchFamily="18" charset="0"/>
              </a:rPr>
              <a:t>0 </a:t>
            </a:r>
            <a:r>
              <a:rPr lang="en-US" sz="2400" b="1" dirty="0" err="1">
                <a:latin typeface="Cambria" panose="02040503050406030204" pitchFamily="18" charset="0"/>
              </a:rPr>
              <a:t>iulie</a:t>
            </a:r>
            <a:r>
              <a:rPr lang="ro-RO" sz="2400" b="1" dirty="0">
                <a:latin typeface="Cambria" panose="02040503050406030204" pitchFamily="18" charset="0"/>
              </a:rPr>
              <a:t> </a:t>
            </a:r>
            <a:r>
              <a:rPr lang="en-US" sz="2400" b="1" dirty="0">
                <a:latin typeface="Cambria" panose="02040503050406030204" pitchFamily="18" charset="0"/>
              </a:rPr>
              <a:t>2023</a:t>
            </a:r>
            <a:r>
              <a:rPr lang="ro-RO" sz="2400" dirty="0">
                <a:latin typeface="Cambria" panose="02040503050406030204" pitchFamily="18" charset="0"/>
              </a:rPr>
              <a:t>- </a:t>
            </a:r>
            <a:r>
              <a:rPr lang="vi-VN" sz="2400" dirty="0">
                <a:latin typeface="Cambria" panose="02040503050406030204" pitchFamily="18" charset="0"/>
              </a:rPr>
              <a:t>Depunerea dosarelor de înscriere, la unităţile de învăţământ la care candidaţii au fost declaraţi admişi</a:t>
            </a:r>
          </a:p>
          <a:p>
            <a:r>
              <a:rPr lang="en-US" sz="2400" b="1" dirty="0">
                <a:latin typeface="Cambria" panose="02040503050406030204" pitchFamily="18" charset="0"/>
              </a:rPr>
              <a:t>2</a:t>
            </a:r>
            <a:r>
              <a:rPr lang="ro-RO" sz="2400" b="1" dirty="0">
                <a:latin typeface="Cambria" panose="02040503050406030204" pitchFamily="18" charset="0"/>
              </a:rPr>
              <a:t>1</a:t>
            </a:r>
            <a:r>
              <a:rPr lang="en-US" sz="2400" b="1" dirty="0">
                <a:latin typeface="Cambria" panose="02040503050406030204" pitchFamily="18" charset="0"/>
              </a:rPr>
              <a:t> </a:t>
            </a:r>
            <a:r>
              <a:rPr lang="en-US" sz="2400" b="1" dirty="0" err="1">
                <a:latin typeface="Cambria" panose="02040503050406030204" pitchFamily="18" charset="0"/>
              </a:rPr>
              <a:t>iulie</a:t>
            </a:r>
            <a:r>
              <a:rPr lang="ro-RO" sz="2400" b="1" dirty="0">
                <a:latin typeface="Cambria" panose="02040503050406030204" pitchFamily="18" charset="0"/>
              </a:rPr>
              <a:t> </a:t>
            </a:r>
            <a:r>
              <a:rPr lang="en-US" sz="2400" b="1" dirty="0">
                <a:latin typeface="Cambria" panose="02040503050406030204" pitchFamily="18" charset="0"/>
              </a:rPr>
              <a:t>2023</a:t>
            </a:r>
            <a:r>
              <a:rPr lang="ro-RO" sz="2400" dirty="0">
                <a:latin typeface="Cambria" panose="02040503050406030204" pitchFamily="18" charset="0"/>
              </a:rPr>
              <a:t>- </a:t>
            </a:r>
            <a:r>
              <a:rPr lang="vi-VN" sz="2400" dirty="0">
                <a:latin typeface="Cambria" panose="02040503050406030204" pitchFamily="18" charset="0"/>
              </a:rPr>
              <a:t>Rezolvarea cazurilor speciale de către comisia de admitere a municipiului Bucureşti</a:t>
            </a:r>
          </a:p>
          <a:p>
            <a:pPr marL="109728" indent="0" algn="just">
              <a:buNone/>
            </a:pPr>
            <a:r>
              <a:rPr lang="vi-VN" sz="2400" b="1" u="sng" dirty="0">
                <a:latin typeface="Cambria" panose="02040503050406030204" pitchFamily="18" charset="0"/>
              </a:rPr>
              <a:t>Etapa a II-a </a:t>
            </a:r>
            <a:r>
              <a:rPr lang="vi-VN" sz="2400" u="sng" dirty="0">
                <a:latin typeface="Cambria" panose="02040503050406030204" pitchFamily="18" charset="0"/>
              </a:rPr>
              <a:t>de admitere în învăţământul profesional</a:t>
            </a:r>
            <a:r>
              <a:rPr lang="ro-RO" sz="2400" u="sng" dirty="0">
                <a:latin typeface="Cambria" panose="02040503050406030204" pitchFamily="18" charset="0"/>
              </a:rPr>
              <a:t>/dual</a:t>
            </a:r>
            <a:r>
              <a:rPr lang="vi-VN" sz="2400" u="sng" dirty="0">
                <a:latin typeface="Cambria" panose="02040503050406030204" pitchFamily="18" charset="0"/>
              </a:rPr>
              <a:t> de stat</a:t>
            </a:r>
            <a:r>
              <a:rPr lang="ro-RO" sz="2400" u="sng" dirty="0">
                <a:latin typeface="Cambria" panose="02040503050406030204" pitchFamily="18" charset="0"/>
              </a:rPr>
              <a:t>, conform calendarului</a:t>
            </a:r>
          </a:p>
          <a:p>
            <a:pPr algn="just"/>
            <a:r>
              <a:rPr lang="ro-RO" sz="2400" b="1" dirty="0">
                <a:latin typeface="Cambria" panose="02040503050406030204" pitchFamily="18" charset="0"/>
              </a:rPr>
              <a:t>2</a:t>
            </a:r>
            <a:r>
              <a:rPr lang="en-US" sz="2400" b="1" dirty="0">
                <a:latin typeface="Cambria" panose="02040503050406030204" pitchFamily="18" charset="0"/>
              </a:rPr>
              <a:t> august</a:t>
            </a:r>
            <a:r>
              <a:rPr lang="ro-RO" sz="2400" b="1" dirty="0">
                <a:latin typeface="Cambria" panose="02040503050406030204" pitchFamily="18" charset="0"/>
              </a:rPr>
              <a:t> </a:t>
            </a:r>
            <a:r>
              <a:rPr lang="en-US" sz="2400" b="1" dirty="0">
                <a:latin typeface="Cambria" panose="02040503050406030204" pitchFamily="18" charset="0"/>
              </a:rPr>
              <a:t>2023</a:t>
            </a:r>
            <a:r>
              <a:rPr lang="ro-RO" sz="2400" b="1" dirty="0">
                <a:latin typeface="Cambria" panose="02040503050406030204" pitchFamily="18" charset="0"/>
              </a:rPr>
              <a:t>- </a:t>
            </a:r>
            <a:r>
              <a:rPr lang="vi-VN" sz="2400" dirty="0">
                <a:latin typeface="Cambria" panose="02040503050406030204" pitchFamily="18" charset="0"/>
              </a:rPr>
              <a:t>Validarea, de către comisia de admitere a municipiului Bucureşti pentru învăţământul profesional</a:t>
            </a:r>
            <a:r>
              <a:rPr lang="ro-RO" sz="2400" dirty="0">
                <a:latin typeface="Cambria" panose="02040503050406030204" pitchFamily="18" charset="0"/>
              </a:rPr>
              <a:t>/dual</a:t>
            </a:r>
            <a:r>
              <a:rPr lang="vi-VN" sz="2400" dirty="0">
                <a:latin typeface="Cambria" panose="02040503050406030204" pitchFamily="18" charset="0"/>
              </a:rPr>
              <a:t> de stat, a listei candidaţilor</a:t>
            </a:r>
            <a:r>
              <a:rPr lang="ro-RO" sz="2400" dirty="0">
                <a:latin typeface="Cambria" panose="02040503050406030204" pitchFamily="18" charset="0"/>
              </a:rPr>
              <a:t> </a:t>
            </a:r>
            <a:r>
              <a:rPr lang="vi-VN" sz="2400" dirty="0">
                <a:latin typeface="Cambria" panose="02040503050406030204" pitchFamily="18" charset="0"/>
              </a:rPr>
              <a:t>declaraţi admişi în învăţământul profesional</a:t>
            </a:r>
            <a:r>
              <a:rPr lang="ro-RO" sz="2400" dirty="0">
                <a:latin typeface="Cambria" panose="02040503050406030204" pitchFamily="18" charset="0"/>
              </a:rPr>
              <a:t>/dual</a:t>
            </a:r>
            <a:r>
              <a:rPr lang="vi-VN" sz="2400" dirty="0">
                <a:latin typeface="Cambria" panose="02040503050406030204" pitchFamily="18" charset="0"/>
              </a:rPr>
              <a:t> de stat</a:t>
            </a:r>
            <a:endParaRPr lang="ro-RO" sz="2400" dirty="0">
              <a:latin typeface="Cambria" panose="02040503050406030204" pitchFamily="18" charset="0"/>
            </a:endParaRPr>
          </a:p>
          <a:p>
            <a:pPr algn="just"/>
            <a:r>
              <a:rPr lang="ro-RO" sz="2400" b="1" dirty="0">
                <a:latin typeface="Cambria" panose="02040503050406030204" pitchFamily="18" charset="0"/>
              </a:rPr>
              <a:t>3, 4 și 7 </a:t>
            </a:r>
            <a:r>
              <a:rPr lang="en-US" sz="2400" b="1" dirty="0">
                <a:latin typeface="Cambria" panose="02040503050406030204" pitchFamily="18" charset="0"/>
              </a:rPr>
              <a:t>august</a:t>
            </a:r>
            <a:r>
              <a:rPr lang="ro-RO" sz="2400" b="1" dirty="0">
                <a:latin typeface="Cambria" panose="02040503050406030204" pitchFamily="18" charset="0"/>
              </a:rPr>
              <a:t> </a:t>
            </a:r>
            <a:r>
              <a:rPr lang="en-US" sz="2400" b="1" dirty="0">
                <a:latin typeface="Cambria" panose="02040503050406030204" pitchFamily="18" charset="0"/>
              </a:rPr>
              <a:t>2023</a:t>
            </a:r>
            <a:r>
              <a:rPr lang="ro-RO" sz="2400" dirty="0">
                <a:latin typeface="Cambria" panose="02040503050406030204" pitchFamily="18" charset="0"/>
              </a:rPr>
              <a:t>- </a:t>
            </a:r>
            <a:r>
              <a:rPr lang="vi-VN" sz="2400" dirty="0">
                <a:latin typeface="Cambria" panose="02040503050406030204" pitchFamily="18" charset="0"/>
              </a:rPr>
              <a:t>Depunerea dosarelor de înscriere, la unităţile de învăţământ la care candidaţii au fost declaraţi admişi</a:t>
            </a:r>
            <a:endParaRPr lang="ro-RO" sz="2400" dirty="0">
              <a:latin typeface="Cambria" panose="02040503050406030204" pitchFamily="18" charset="0"/>
            </a:endParaRPr>
          </a:p>
          <a:p>
            <a:endParaRPr lang="vi-VN" dirty="0">
              <a:latin typeface="Cambria" panose="02040503050406030204" pitchFamily="18" charset="0"/>
            </a:endParaRPr>
          </a:p>
          <a:p>
            <a:endParaRPr lang="en-US" b="1" dirty="0">
              <a:latin typeface="Cambria" panose="02040503050406030204" pitchFamily="18" charset="0"/>
            </a:endParaRPr>
          </a:p>
        </p:txBody>
      </p:sp>
      <p:sp>
        <p:nvSpPr>
          <p:cNvPr id="2" name="Title 1"/>
          <p:cNvSpPr>
            <a:spLocks noGrp="1"/>
          </p:cNvSpPr>
          <p:nvPr>
            <p:ph type="title"/>
          </p:nvPr>
        </p:nvSpPr>
        <p:spPr/>
        <p:txBody>
          <a:bodyPr>
            <a:normAutofit fontScale="90000"/>
          </a:bodyPr>
          <a:lstStyle/>
          <a:p>
            <a:pPr algn="ctr"/>
            <a:r>
              <a:rPr lang="ro-RO" b="1" dirty="0">
                <a:latin typeface="Cambria" panose="02040503050406030204" pitchFamily="18" charset="0"/>
              </a:rPr>
              <a:t>Admiterea în învăţământul profesional de stat şi învăţământul dual</a:t>
            </a:r>
            <a:endParaRPr lang="en-US" dirty="0"/>
          </a:p>
        </p:txBody>
      </p:sp>
    </p:spTree>
    <p:extLst>
      <p:ext uri="{BB962C8B-B14F-4D97-AF65-F5344CB8AC3E}">
        <p14:creationId xmlns:p14="http://schemas.microsoft.com/office/powerpoint/2010/main" val="32271562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274638"/>
            <a:ext cx="10972800" cy="1047086"/>
          </a:xfrm>
        </p:spPr>
        <p:txBody>
          <a:bodyPr>
            <a:noAutofit/>
          </a:bodyPr>
          <a:lstStyle/>
          <a:p>
            <a:pPr algn="ctr"/>
            <a:r>
              <a:rPr lang="ro-RO" sz="2400" dirty="0" smtClean="0">
                <a:effectLst/>
                <a:latin typeface="Cambria" panose="02040503050406030204" pitchFamily="18" charset="0"/>
              </a:rPr>
              <a:t>(1)</a:t>
            </a:r>
            <a:r>
              <a:rPr lang="en-US" sz="2400" dirty="0" err="1" smtClean="0">
                <a:effectLst/>
                <a:latin typeface="Cambria" panose="02040503050406030204" pitchFamily="18" charset="0"/>
              </a:rPr>
              <a:t>Calculul</a:t>
            </a:r>
            <a:r>
              <a:rPr lang="en-US" sz="2400" dirty="0" smtClean="0">
                <a:effectLst/>
                <a:latin typeface="Cambria" panose="02040503050406030204" pitchFamily="18" charset="0"/>
              </a:rPr>
              <a:t> </a:t>
            </a:r>
            <a:r>
              <a:rPr lang="en-US" sz="2400" dirty="0" err="1">
                <a:effectLst/>
                <a:latin typeface="Cambria" panose="02040503050406030204" pitchFamily="18" charset="0"/>
              </a:rPr>
              <a:t>mediei</a:t>
            </a:r>
            <a:r>
              <a:rPr lang="en-US" sz="2400" dirty="0">
                <a:effectLst/>
                <a:latin typeface="Cambria" panose="02040503050406030204" pitchFamily="18" charset="0"/>
              </a:rPr>
              <a:t> de </a:t>
            </a:r>
            <a:r>
              <a:rPr lang="en-US" sz="2400" dirty="0" err="1">
                <a:effectLst/>
                <a:latin typeface="Cambria" panose="02040503050406030204" pitchFamily="18" charset="0"/>
              </a:rPr>
              <a:t>admitere</a:t>
            </a:r>
            <a:r>
              <a:rPr lang="en-US" sz="2400" dirty="0">
                <a:effectLst/>
                <a:latin typeface="Cambria" panose="02040503050406030204" pitchFamily="18" charset="0"/>
              </a:rPr>
              <a:t> </a:t>
            </a:r>
            <a:r>
              <a:rPr lang="en-US" sz="2400" dirty="0" err="1">
                <a:effectLst/>
                <a:latin typeface="Cambria" panose="02040503050406030204" pitchFamily="18" charset="0"/>
              </a:rPr>
              <a:t>în</a:t>
            </a:r>
            <a:r>
              <a:rPr lang="en-US" sz="2400" dirty="0">
                <a:effectLst/>
                <a:latin typeface="Cambria" panose="02040503050406030204" pitchFamily="18" charset="0"/>
              </a:rPr>
              <a:t> </a:t>
            </a:r>
            <a:r>
              <a:rPr lang="en-US" sz="2400" dirty="0" err="1">
                <a:effectLst/>
                <a:latin typeface="Cambria" panose="02040503050406030204" pitchFamily="18" charset="0"/>
              </a:rPr>
              <a:t>învățământul</a:t>
            </a:r>
            <a:r>
              <a:rPr lang="en-US" sz="2400" dirty="0">
                <a:effectLst/>
                <a:latin typeface="Cambria" panose="02040503050406030204" pitchFamily="18" charset="0"/>
              </a:rPr>
              <a:t> </a:t>
            </a:r>
            <a:r>
              <a:rPr lang="en-US" sz="2400" u="sng" dirty="0" err="1">
                <a:effectLst/>
                <a:latin typeface="Cambria" panose="02040503050406030204" pitchFamily="18" charset="0"/>
              </a:rPr>
              <a:t>profesional</a:t>
            </a:r>
            <a:r>
              <a:rPr lang="en-US" sz="2400" dirty="0">
                <a:effectLst/>
                <a:latin typeface="Cambria" panose="02040503050406030204" pitchFamily="18" charset="0"/>
              </a:rPr>
              <a:t> se </a:t>
            </a:r>
            <a:r>
              <a:rPr lang="en-US" sz="2400" dirty="0" smtClean="0">
                <a:effectLst/>
                <a:latin typeface="Cambria" panose="02040503050406030204" pitchFamily="18" charset="0"/>
              </a:rPr>
              <a:t>face</a:t>
            </a:r>
            <a:r>
              <a:rPr lang="ro-RO" sz="2400" dirty="0">
                <a:effectLst/>
                <a:latin typeface="Cambria" panose="02040503050406030204" pitchFamily="18" charset="0"/>
              </a:rPr>
              <a:t> </a:t>
            </a:r>
            <a:r>
              <a:rPr lang="ro-RO" sz="2400" dirty="0" smtClean="0">
                <a:effectLst/>
                <a:latin typeface="Cambria" panose="02040503050406030204" pitchFamily="18" charset="0"/>
              </a:rPr>
              <a:t>cf. </a:t>
            </a:r>
            <a:r>
              <a:rPr lang="ro-RO" sz="2400" dirty="0">
                <a:effectLst/>
                <a:latin typeface="Cambria" panose="02040503050406030204" pitchFamily="18" charset="0"/>
              </a:rPr>
              <a:t>p</a:t>
            </a:r>
            <a:r>
              <a:rPr lang="ro-RO" sz="2400" dirty="0" smtClean="0">
                <a:effectLst/>
                <a:latin typeface="Cambria" panose="02040503050406030204" pitchFamily="18" charset="0"/>
              </a:rPr>
              <a:t>revederilor OME nr. 5443/2022, care modifică OMENCȘ nr. 5068/2016, </a:t>
            </a:r>
            <a:r>
              <a:rPr lang="en-US" sz="2400" dirty="0" smtClean="0">
                <a:effectLst/>
                <a:latin typeface="Cambria" panose="02040503050406030204" pitchFamily="18" charset="0"/>
              </a:rPr>
              <a:t> </a:t>
            </a:r>
            <a:r>
              <a:rPr lang="en-US" sz="2400" dirty="0" err="1">
                <a:effectLst/>
                <a:latin typeface="Cambria" panose="02040503050406030204" pitchFamily="18" charset="0"/>
              </a:rPr>
              <a:t>astfel</a:t>
            </a:r>
            <a:r>
              <a:rPr lang="en-US" sz="2400" dirty="0">
                <a:effectLst/>
                <a:latin typeface="Cambria" panose="02040503050406030204" pitchFamily="18" charset="0"/>
              </a:rPr>
              <a:t>:</a:t>
            </a:r>
            <a:endParaRPr lang="en-US" sz="2400" dirty="0">
              <a:latin typeface="Cambria" panose="02040503050406030204" pitchFamily="18" charset="0"/>
            </a:endParaRPr>
          </a:p>
        </p:txBody>
      </p:sp>
      <p:sp>
        <p:nvSpPr>
          <p:cNvPr id="8" name="Content Placeholder 7"/>
          <p:cNvSpPr>
            <a:spLocks noGrp="1"/>
          </p:cNvSpPr>
          <p:nvPr>
            <p:ph idx="1"/>
          </p:nvPr>
        </p:nvSpPr>
        <p:spPr>
          <a:xfrm>
            <a:off x="609600" y="1321724"/>
            <a:ext cx="10972800" cy="5020887"/>
          </a:xfrm>
        </p:spPr>
        <p:txBody>
          <a:bodyPr>
            <a:normAutofit fontScale="70000" lnSpcReduction="20000"/>
          </a:bodyPr>
          <a:lstStyle/>
          <a:p>
            <a:pPr marL="109728" indent="0" algn="just">
              <a:buNone/>
            </a:pPr>
            <a:r>
              <a:rPr lang="ro-RO" dirty="0">
                <a:latin typeface="Cambria" panose="02040503050406030204" pitchFamily="18" charset="0"/>
                <a:ea typeface="Cambria" panose="02040503050406030204" pitchFamily="18" charset="0"/>
              </a:rPr>
              <a:t>a)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cazul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menționat</a:t>
            </a:r>
            <a:r>
              <a:rPr lang="en-US" dirty="0">
                <a:latin typeface="Cambria" panose="02040503050406030204" pitchFamily="18" charset="0"/>
                <a:ea typeface="Cambria" panose="02040503050406030204" pitchFamily="18" charset="0"/>
              </a:rPr>
              <a:t> la art. 10 lit.</a:t>
            </a:r>
            <a:r>
              <a:rPr lang="ro-RO" dirty="0">
                <a:latin typeface="Cambria" panose="02040503050406030204" pitchFamily="18" charset="0"/>
                <a:ea typeface="Cambria" panose="02040503050406030204" pitchFamily="18" charset="0"/>
              </a:rPr>
              <a:t> </a:t>
            </a:r>
            <a:r>
              <a:rPr lang="ro-RO" dirty="0">
                <a:solidFill>
                  <a:srgbClr val="FF0000"/>
                </a:solidFill>
                <a:latin typeface="Cambria" panose="02040503050406030204" pitchFamily="18" charset="0"/>
                <a:ea typeface="Cambria" panose="02040503050406030204" pitchFamily="18" charset="0"/>
              </a:rPr>
              <a:t>a</a:t>
            </a:r>
            <a:r>
              <a:rPr lang="ro-RO" dirty="0" smtClean="0">
                <a:solidFill>
                  <a:srgbClr val="FF0000"/>
                </a:solidFill>
                <a:latin typeface="Cambria" panose="02040503050406030204" pitchFamily="18" charset="0"/>
                <a:ea typeface="Cambria" panose="02040503050406030204" pitchFamily="18" charset="0"/>
              </a:rPr>
              <a:t>)</a:t>
            </a:r>
            <a:r>
              <a:rPr lang="ro-RO" dirty="0" smtClean="0">
                <a:latin typeface="Cambria" panose="02040503050406030204" pitchFamily="18" charset="0"/>
                <a:ea typeface="Cambria" panose="02040503050406030204" pitchFamily="18" charset="0"/>
              </a:rPr>
              <a:t>(</a:t>
            </a:r>
            <a:r>
              <a:rPr lang="en-US" i="1" dirty="0" err="1" smtClean="0">
                <a:latin typeface="Cambria" panose="02040503050406030204" pitchFamily="18" charset="0"/>
                <a:ea typeface="Cambria" panose="02040503050406030204" pitchFamily="18" charset="0"/>
              </a:rPr>
              <a:t>situația</a:t>
            </a:r>
            <a:r>
              <a:rPr lang="en-US" i="1" dirty="0" smtClean="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în</a:t>
            </a:r>
            <a:r>
              <a:rPr lang="en-US" i="1" dirty="0">
                <a:latin typeface="Cambria" panose="02040503050406030204" pitchFamily="18" charset="0"/>
                <a:ea typeface="Cambria" panose="02040503050406030204" pitchFamily="18" charset="0"/>
              </a:rPr>
              <a:t> care </a:t>
            </a:r>
            <a:r>
              <a:rPr lang="en-US" i="1" dirty="0" err="1">
                <a:latin typeface="Cambria" panose="02040503050406030204" pitchFamily="18" charset="0"/>
                <a:ea typeface="Cambria" panose="02040503050406030204" pitchFamily="18" charset="0"/>
              </a:rPr>
              <a:t>numărul</a:t>
            </a:r>
            <a:r>
              <a:rPr lang="en-US" i="1" dirty="0">
                <a:latin typeface="Cambria" panose="02040503050406030204" pitchFamily="18" charset="0"/>
                <a:ea typeface="Cambria" panose="02040503050406030204" pitchFamily="18" charset="0"/>
              </a:rPr>
              <a:t> de </a:t>
            </a:r>
            <a:r>
              <a:rPr lang="en-US" i="1" dirty="0" err="1">
                <a:latin typeface="Cambria" panose="02040503050406030204" pitchFamily="18" charset="0"/>
                <a:ea typeface="Cambria" panose="02040503050406030204" pitchFamily="18" charset="0"/>
              </a:rPr>
              <a:t>candidați</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înscriși</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depășește</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numărul</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locurilor</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oferite</a:t>
            </a:r>
            <a:r>
              <a:rPr lang="en-US" i="1" dirty="0">
                <a:latin typeface="Cambria" panose="02040503050406030204" pitchFamily="18" charset="0"/>
                <a:ea typeface="Cambria" panose="02040503050406030204" pitchFamily="18" charset="0"/>
              </a:rPr>
              <a:t> de </a:t>
            </a:r>
            <a:r>
              <a:rPr lang="en-US" i="1" dirty="0" err="1">
                <a:latin typeface="Cambria" panose="02040503050406030204" pitchFamily="18" charset="0"/>
                <a:ea typeface="Cambria" panose="02040503050406030204" pitchFamily="18" charset="0"/>
              </a:rPr>
              <a:t>unitatea</a:t>
            </a:r>
            <a:r>
              <a:rPr lang="en-US" i="1" dirty="0">
                <a:latin typeface="Cambria" panose="02040503050406030204" pitchFamily="18" charset="0"/>
                <a:ea typeface="Cambria" panose="02040503050406030204" pitchFamily="18" charset="0"/>
              </a:rPr>
              <a:t> de </a:t>
            </a:r>
            <a:r>
              <a:rPr lang="en-US" i="1" dirty="0" err="1" smtClean="0">
                <a:latin typeface="Cambria" panose="02040503050406030204" pitchFamily="18" charset="0"/>
                <a:ea typeface="Cambria" panose="02040503050406030204" pitchFamily="18" charset="0"/>
              </a:rPr>
              <a:t>învățământ</a:t>
            </a:r>
            <a:r>
              <a:rPr lang="ro-RO" dirty="0" smtClean="0">
                <a:latin typeface="Cambria" panose="02040503050406030204" pitchFamily="18" charset="0"/>
                <a:ea typeface="Cambria" panose="02040503050406030204" pitchFamily="18" charset="0"/>
              </a:rPr>
              <a:t>):</a:t>
            </a:r>
            <a:r>
              <a:rPr lang="en-US" dirty="0" smtClean="0">
                <a:latin typeface="Cambria" panose="02040503050406030204" pitchFamily="18" charset="0"/>
                <a:ea typeface="Cambria" panose="02040503050406030204" pitchFamily="18" charset="0"/>
              </a:rPr>
              <a:t> </a:t>
            </a:r>
            <a:endParaRPr lang="ro-RO" dirty="0">
              <a:latin typeface="Cambria" panose="02040503050406030204" pitchFamily="18" charset="0"/>
              <a:ea typeface="Cambria" panose="02040503050406030204" pitchFamily="18" charset="0"/>
            </a:endParaRPr>
          </a:p>
          <a:p>
            <a:pPr algn="just"/>
            <a:endParaRPr lang="en-US" dirty="0">
              <a:latin typeface="Cambria" panose="02040503050406030204" pitchFamily="18" charset="0"/>
              <a:ea typeface="Cambria" panose="02040503050406030204" pitchFamily="18" charset="0"/>
            </a:endParaRPr>
          </a:p>
          <a:p>
            <a:pPr marL="109728" indent="0" algn="just">
              <a:buNone/>
            </a:pPr>
            <a:r>
              <a:rPr lang="en-US" dirty="0">
                <a:latin typeface="Cambria" panose="02040503050406030204" pitchFamily="18" charset="0"/>
                <a:ea typeface="Cambria" panose="02040503050406030204" pitchFamily="18" charset="0"/>
              </a:rPr>
              <a:t/>
            </a:r>
            <a:br>
              <a:rPr lang="en-US" dirty="0">
                <a:latin typeface="Cambria" panose="02040503050406030204" pitchFamily="18" charset="0"/>
                <a:ea typeface="Cambria" panose="02040503050406030204" pitchFamily="18" charset="0"/>
              </a:rPr>
            </a:br>
            <a:endParaRPr lang="en-US" dirty="0">
              <a:latin typeface="Cambria" panose="02040503050406030204" pitchFamily="18" charset="0"/>
              <a:ea typeface="Cambria" panose="02040503050406030204" pitchFamily="18" charset="0"/>
            </a:endParaRPr>
          </a:p>
          <a:p>
            <a:pPr algn="just"/>
            <a:endParaRPr lang="en-US" dirty="0">
              <a:latin typeface="Cambria" panose="02040503050406030204" pitchFamily="18" charset="0"/>
              <a:ea typeface="Cambria" panose="02040503050406030204" pitchFamily="18" charset="0"/>
            </a:endParaRPr>
          </a:p>
          <a:p>
            <a:pPr algn="just"/>
            <a:r>
              <a:rPr lang="en-US" dirty="0" err="1">
                <a:latin typeface="Cambria" panose="02040503050406030204" pitchFamily="18" charset="0"/>
                <a:ea typeface="Cambria" panose="02040503050406030204" pitchFamily="18" charset="0"/>
              </a:rPr>
              <a:t>unde</a:t>
            </a:r>
            <a:r>
              <a:rPr lang="en-US" dirty="0">
                <a:latin typeface="Cambria" panose="02040503050406030204" pitchFamily="18" charset="0"/>
                <a:ea typeface="Cambria" panose="02040503050406030204" pitchFamily="18" charset="0"/>
              </a:rPr>
              <a:t>: </a:t>
            </a:r>
            <a:endParaRPr lang="ro-RO" dirty="0" smtClean="0">
              <a:latin typeface="Cambria" panose="02040503050406030204" pitchFamily="18" charset="0"/>
              <a:ea typeface="Cambria" panose="02040503050406030204" pitchFamily="18" charset="0"/>
            </a:endParaRPr>
          </a:p>
          <a:p>
            <a:pPr algn="just"/>
            <a:r>
              <a:rPr lang="en-US" dirty="0" smtClean="0">
                <a:latin typeface="Cambria" panose="02040503050406030204" pitchFamily="18" charset="0"/>
                <a:ea typeface="Cambria" panose="02040503050406030204" pitchFamily="18" charset="0"/>
              </a:rPr>
              <a:t>MAIP </a:t>
            </a:r>
            <a:r>
              <a:rPr lang="en-US" dirty="0">
                <a:latin typeface="Cambria" panose="02040503050406030204" pitchFamily="18" charset="0"/>
                <a:ea typeface="Cambria" panose="02040503050406030204" pitchFamily="18" charset="0"/>
              </a:rPr>
              <a:t>= media de </a:t>
            </a:r>
            <a:r>
              <a:rPr lang="en-US" dirty="0" err="1">
                <a:latin typeface="Cambria" panose="02040503050406030204" pitchFamily="18" charset="0"/>
                <a:ea typeface="Cambria" panose="02040503050406030204" pitchFamily="18" charset="0"/>
              </a:rPr>
              <a:t>admitere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învățământul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profesional</a:t>
            </a:r>
            <a:r>
              <a:rPr lang="en-US" dirty="0">
                <a:latin typeface="Cambria" panose="02040503050406030204" pitchFamily="18" charset="0"/>
                <a:ea typeface="Cambria" panose="02040503050406030204" pitchFamily="18" charset="0"/>
              </a:rPr>
              <a:t>; </a:t>
            </a:r>
            <a:endParaRPr lang="ro-RO" dirty="0" smtClean="0">
              <a:latin typeface="Cambria" panose="02040503050406030204" pitchFamily="18" charset="0"/>
              <a:ea typeface="Cambria" panose="02040503050406030204" pitchFamily="18" charset="0"/>
            </a:endParaRPr>
          </a:p>
          <a:p>
            <a:pPr algn="just"/>
            <a:r>
              <a:rPr lang="en-US" dirty="0" smtClean="0">
                <a:latin typeface="Cambria" panose="02040503050406030204" pitchFamily="18" charset="0"/>
                <a:ea typeface="Cambria" panose="02040503050406030204" pitchFamily="18" charset="0"/>
              </a:rPr>
              <a:t>ABS </a:t>
            </a:r>
            <a:r>
              <a:rPr lang="en-US" dirty="0">
                <a:latin typeface="Cambria" panose="02040503050406030204" pitchFamily="18" charset="0"/>
                <a:ea typeface="Cambria" panose="02040503050406030204" pitchFamily="18" charset="0"/>
              </a:rPr>
              <a:t>= media </a:t>
            </a:r>
            <a:r>
              <a:rPr lang="en-US" dirty="0" err="1">
                <a:latin typeface="Cambria" panose="02040503050406030204" pitchFamily="18" charset="0"/>
                <a:ea typeface="Cambria" panose="02040503050406030204" pitchFamily="18" charset="0"/>
              </a:rPr>
              <a:t>generală</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absolvire</a:t>
            </a:r>
            <a:r>
              <a:rPr lang="en-US" dirty="0">
                <a:latin typeface="Cambria" panose="02040503050406030204" pitchFamily="18" charset="0"/>
                <a:ea typeface="Cambria" panose="02040503050406030204" pitchFamily="18" charset="0"/>
              </a:rPr>
              <a:t> a </a:t>
            </a:r>
            <a:r>
              <a:rPr lang="en-US" dirty="0" err="1">
                <a:latin typeface="Cambria" panose="02040503050406030204" pitchFamily="18" charset="0"/>
                <a:ea typeface="Cambria" panose="02040503050406030204" pitchFamily="18" charset="0"/>
              </a:rPr>
              <a:t>claselor</a:t>
            </a:r>
            <a:r>
              <a:rPr lang="en-US" dirty="0">
                <a:latin typeface="Cambria" panose="02040503050406030204" pitchFamily="18" charset="0"/>
                <a:ea typeface="Cambria" panose="02040503050406030204" pitchFamily="18" charset="0"/>
              </a:rPr>
              <a:t> a V-a — a VIII-a; </a:t>
            </a:r>
            <a:endParaRPr lang="ro-RO" dirty="0">
              <a:latin typeface="Cambria" panose="02040503050406030204" pitchFamily="18" charset="0"/>
              <a:ea typeface="Cambria" panose="02040503050406030204" pitchFamily="18" charset="0"/>
            </a:endParaRPr>
          </a:p>
          <a:p>
            <a:pPr algn="just"/>
            <a:r>
              <a:rPr lang="en-US" dirty="0">
                <a:latin typeface="Cambria" panose="02040503050406030204" pitchFamily="18" charset="0"/>
                <a:ea typeface="Cambria" panose="02040503050406030204" pitchFamily="18" charset="0"/>
              </a:rPr>
              <a:t>EN = media </a:t>
            </a:r>
            <a:r>
              <a:rPr lang="en-US" dirty="0" err="1">
                <a:latin typeface="Cambria" panose="02040503050406030204" pitchFamily="18" charset="0"/>
                <a:ea typeface="Cambria" panose="02040503050406030204" pitchFamily="18" charset="0"/>
              </a:rPr>
              <a:t>generală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obținută</a:t>
            </a:r>
            <a:r>
              <a:rPr lang="en-US" dirty="0">
                <a:latin typeface="Cambria" panose="02040503050406030204" pitchFamily="18" charset="0"/>
                <a:ea typeface="Cambria" panose="02040503050406030204" pitchFamily="18" charset="0"/>
              </a:rPr>
              <a:t> la </a:t>
            </a:r>
            <a:r>
              <a:rPr lang="en-US" dirty="0" err="1">
                <a:latin typeface="Cambria" panose="02040503050406030204" pitchFamily="18" charset="0"/>
                <a:ea typeface="Cambria" panose="02040503050406030204" pitchFamily="18" charset="0"/>
              </a:rPr>
              <a:t>evaluarea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națională</a:t>
            </a:r>
            <a:r>
              <a:rPr lang="en-US" dirty="0">
                <a:latin typeface="Cambria" panose="02040503050406030204" pitchFamily="18" charset="0"/>
                <a:ea typeface="Cambria" panose="02040503050406030204" pitchFamily="18" charset="0"/>
              </a:rPr>
              <a:t> din </a:t>
            </a:r>
            <a:r>
              <a:rPr lang="en-US" dirty="0" err="1">
                <a:latin typeface="Cambria" panose="02040503050406030204" pitchFamily="18" charset="0"/>
                <a:ea typeface="Cambria" panose="02040503050406030204" pitchFamily="18" charset="0"/>
              </a:rPr>
              <a:t>clasa</a:t>
            </a:r>
            <a:r>
              <a:rPr lang="en-US" dirty="0">
                <a:latin typeface="Cambria" panose="02040503050406030204" pitchFamily="18" charset="0"/>
                <a:ea typeface="Cambria" panose="02040503050406030204" pitchFamily="18" charset="0"/>
              </a:rPr>
              <a:t> a VIII-a; </a:t>
            </a:r>
            <a:endParaRPr lang="ro-RO" dirty="0">
              <a:latin typeface="Cambria" panose="02040503050406030204" pitchFamily="18" charset="0"/>
              <a:ea typeface="Cambria" panose="02040503050406030204" pitchFamily="18" charset="0"/>
            </a:endParaRPr>
          </a:p>
          <a:p>
            <a:pPr algn="just"/>
            <a:r>
              <a:rPr lang="en-US" dirty="0">
                <a:latin typeface="Cambria" panose="02040503050406030204" pitchFamily="18" charset="0"/>
                <a:ea typeface="Cambria" panose="02040503050406030204" pitchFamily="18" charset="0"/>
              </a:rPr>
              <a:t>PSA = nota la </a:t>
            </a:r>
            <a:r>
              <a:rPr lang="en-US" dirty="0" err="1">
                <a:latin typeface="Cambria" panose="02040503050406030204" pitchFamily="18" charset="0"/>
                <a:ea typeface="Cambria" panose="02040503050406030204" pitchFamily="18" charset="0"/>
              </a:rPr>
              <a:t>proba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suplimentară</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admitere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stabilită</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unitatea</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învățământ</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colaborare</a:t>
            </a:r>
            <a:r>
              <a:rPr lang="en-US" dirty="0">
                <a:latin typeface="Cambria" panose="02040503050406030204" pitchFamily="18" charset="0"/>
                <a:ea typeface="Cambria" panose="02040503050406030204" pitchFamily="18" charset="0"/>
              </a:rPr>
              <a:t> cu </a:t>
            </a:r>
            <a:r>
              <a:rPr lang="en-US" dirty="0" err="1">
                <a:latin typeface="Cambria" panose="02040503050406030204" pitchFamily="18" charset="0"/>
                <a:ea typeface="Cambria" panose="02040503050406030204" pitchFamily="18" charset="0"/>
              </a:rPr>
              <a:t>operatorii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economici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parteneri</a:t>
            </a:r>
            <a:r>
              <a:rPr lang="en-US" dirty="0">
                <a:latin typeface="Cambria" panose="02040503050406030204" pitchFamily="18" charset="0"/>
                <a:ea typeface="Cambria" panose="02040503050406030204" pitchFamily="18" charset="0"/>
              </a:rPr>
              <a:t>; </a:t>
            </a:r>
            <a:endParaRPr lang="ro-RO" dirty="0">
              <a:latin typeface="Cambria" panose="02040503050406030204" pitchFamily="18" charset="0"/>
              <a:ea typeface="Cambria" panose="02040503050406030204" pitchFamily="18" charset="0"/>
            </a:endParaRPr>
          </a:p>
          <a:p>
            <a:pPr algn="just"/>
            <a:r>
              <a:rPr lang="en-US" dirty="0">
                <a:latin typeface="Cambria" panose="02040503050406030204" pitchFamily="18" charset="0"/>
                <a:ea typeface="Cambria" panose="02040503050406030204" pitchFamily="18" charset="0"/>
              </a:rPr>
              <a:t>b)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cazul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menționat</a:t>
            </a:r>
            <a:r>
              <a:rPr lang="en-US" dirty="0">
                <a:latin typeface="Cambria" panose="02040503050406030204" pitchFamily="18" charset="0"/>
                <a:ea typeface="Cambria" panose="02040503050406030204" pitchFamily="18" charset="0"/>
              </a:rPr>
              <a:t> la art. 10 lit. </a:t>
            </a:r>
            <a:r>
              <a:rPr lang="en-US" dirty="0">
                <a:solidFill>
                  <a:srgbClr val="FF0000"/>
                </a:solidFill>
                <a:latin typeface="Cambria" panose="02040503050406030204" pitchFamily="18" charset="0"/>
                <a:ea typeface="Cambria" panose="02040503050406030204" pitchFamily="18" charset="0"/>
              </a:rPr>
              <a:t>b)</a:t>
            </a:r>
            <a:r>
              <a:rPr lang="ro-RO" dirty="0">
                <a:solidFill>
                  <a:srgbClr val="FF0000"/>
                </a:solidFill>
                <a:latin typeface="Cambria" panose="02040503050406030204" pitchFamily="18" charset="0"/>
                <a:ea typeface="Cambria" panose="02040503050406030204" pitchFamily="18" charset="0"/>
              </a:rPr>
              <a:t> </a:t>
            </a:r>
            <a:r>
              <a:rPr lang="ro-RO" dirty="0">
                <a:latin typeface="Cambria" panose="02040503050406030204" pitchFamily="18" charset="0"/>
                <a:ea typeface="Cambria" panose="02040503050406030204" pitchFamily="18" charset="0"/>
              </a:rPr>
              <a:t>(</a:t>
            </a:r>
            <a:r>
              <a:rPr lang="en-US" i="1" dirty="0" err="1">
                <a:latin typeface="Cambria" panose="02040503050406030204" pitchFamily="18" charset="0"/>
                <a:ea typeface="Cambria" panose="02040503050406030204" pitchFamily="18" charset="0"/>
              </a:rPr>
              <a:t>situația</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în</a:t>
            </a:r>
            <a:r>
              <a:rPr lang="en-US" i="1" dirty="0">
                <a:latin typeface="Cambria" panose="02040503050406030204" pitchFamily="18" charset="0"/>
                <a:ea typeface="Cambria" panose="02040503050406030204" pitchFamily="18" charset="0"/>
              </a:rPr>
              <a:t> care </a:t>
            </a:r>
            <a:r>
              <a:rPr lang="en-US" i="1" dirty="0" err="1">
                <a:latin typeface="Cambria" panose="02040503050406030204" pitchFamily="18" charset="0"/>
                <a:ea typeface="Cambria" panose="02040503050406030204" pitchFamily="18" charset="0"/>
              </a:rPr>
              <a:t>numărul</a:t>
            </a:r>
            <a:r>
              <a:rPr lang="en-US" i="1" dirty="0">
                <a:latin typeface="Cambria" panose="02040503050406030204" pitchFamily="18" charset="0"/>
                <a:ea typeface="Cambria" panose="02040503050406030204" pitchFamily="18" charset="0"/>
              </a:rPr>
              <a:t> de </a:t>
            </a:r>
            <a:r>
              <a:rPr lang="en-US" i="1" dirty="0" err="1">
                <a:latin typeface="Cambria" panose="02040503050406030204" pitchFamily="18" charset="0"/>
                <a:ea typeface="Cambria" panose="02040503050406030204" pitchFamily="18" charset="0"/>
              </a:rPr>
              <a:t>candidați</a:t>
            </a:r>
            <a:r>
              <a:rPr lang="en-US" i="1" dirty="0">
                <a:latin typeface="Cambria" panose="02040503050406030204" pitchFamily="18" charset="0"/>
                <a:ea typeface="Cambria" panose="02040503050406030204" pitchFamily="18" charset="0"/>
              </a:rPr>
              <a:t> nu </a:t>
            </a:r>
            <a:r>
              <a:rPr lang="en-US" i="1" dirty="0" err="1">
                <a:latin typeface="Cambria" panose="02040503050406030204" pitchFamily="18" charset="0"/>
                <a:ea typeface="Cambria" panose="02040503050406030204" pitchFamily="18" charset="0"/>
              </a:rPr>
              <a:t>depășește</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numărul</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locurilor</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oferite</a:t>
            </a:r>
            <a:r>
              <a:rPr lang="en-US" i="1" dirty="0">
                <a:latin typeface="Cambria" panose="02040503050406030204" pitchFamily="18" charset="0"/>
                <a:ea typeface="Cambria" panose="02040503050406030204" pitchFamily="18" charset="0"/>
              </a:rPr>
              <a:t> de </a:t>
            </a:r>
            <a:r>
              <a:rPr lang="en-US" i="1" dirty="0" err="1">
                <a:latin typeface="Cambria" panose="02040503050406030204" pitchFamily="18" charset="0"/>
                <a:ea typeface="Cambria" panose="02040503050406030204" pitchFamily="18" charset="0"/>
              </a:rPr>
              <a:t>unitatea</a:t>
            </a:r>
            <a:r>
              <a:rPr lang="en-US" i="1" dirty="0">
                <a:latin typeface="Cambria" panose="02040503050406030204" pitchFamily="18" charset="0"/>
                <a:ea typeface="Cambria" panose="02040503050406030204" pitchFamily="18" charset="0"/>
              </a:rPr>
              <a:t> de </a:t>
            </a:r>
            <a:r>
              <a:rPr lang="en-US" i="1" dirty="0" err="1">
                <a:latin typeface="Cambria" panose="02040503050406030204" pitchFamily="18" charset="0"/>
                <a:ea typeface="Cambria" panose="02040503050406030204" pitchFamily="18" charset="0"/>
              </a:rPr>
              <a:t>învățământ</a:t>
            </a:r>
            <a:r>
              <a:rPr lang="ro-RO" dirty="0">
                <a:latin typeface="Cambria" panose="02040503050406030204" pitchFamily="18" charset="0"/>
                <a:ea typeface="Cambria" panose="02040503050406030204" pitchFamily="18" charset="0"/>
              </a:rPr>
              <a:t>)</a:t>
            </a:r>
            <a:r>
              <a:rPr lang="en-US" dirty="0">
                <a:latin typeface="Cambria" panose="02040503050406030204" pitchFamily="18" charset="0"/>
                <a:ea typeface="Cambria" panose="02040503050406030204" pitchFamily="18" charset="0"/>
              </a:rPr>
              <a:t>: </a:t>
            </a:r>
            <a:endParaRPr lang="ro-RO" dirty="0">
              <a:latin typeface="Cambria" panose="02040503050406030204" pitchFamily="18" charset="0"/>
              <a:ea typeface="Cambria" panose="02040503050406030204" pitchFamily="18" charset="0"/>
            </a:endParaRPr>
          </a:p>
          <a:p>
            <a:pPr marL="109728" indent="0" algn="ctr">
              <a:buNone/>
            </a:pPr>
            <a:r>
              <a:rPr lang="en-US" b="1" dirty="0">
                <a:latin typeface="Cambria" panose="02040503050406030204" pitchFamily="18" charset="0"/>
                <a:ea typeface="Cambria" panose="02040503050406030204" pitchFamily="18" charset="0"/>
              </a:rPr>
              <a:t>MAIP = EN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unde</a:t>
            </a:r>
            <a:r>
              <a:rPr lang="en-US" dirty="0">
                <a:latin typeface="Cambria" panose="02040503050406030204" pitchFamily="18" charset="0"/>
                <a:ea typeface="Cambria" panose="02040503050406030204" pitchFamily="18" charset="0"/>
              </a:rPr>
              <a:t>: </a:t>
            </a:r>
            <a:endParaRPr lang="ro-RO" dirty="0">
              <a:latin typeface="Cambria" panose="02040503050406030204" pitchFamily="18" charset="0"/>
              <a:ea typeface="Cambria" panose="02040503050406030204" pitchFamily="18" charset="0"/>
            </a:endParaRPr>
          </a:p>
          <a:p>
            <a:pPr algn="just"/>
            <a:r>
              <a:rPr lang="en-US" dirty="0">
                <a:latin typeface="Cambria" panose="02040503050406030204" pitchFamily="18" charset="0"/>
                <a:ea typeface="Cambria" panose="02040503050406030204" pitchFamily="18" charset="0"/>
              </a:rPr>
              <a:t>MAIP = media de </a:t>
            </a:r>
            <a:r>
              <a:rPr lang="en-US" dirty="0" err="1">
                <a:latin typeface="Cambria" panose="02040503050406030204" pitchFamily="18" charset="0"/>
                <a:ea typeface="Cambria" panose="02040503050406030204" pitchFamily="18" charset="0"/>
              </a:rPr>
              <a:t>admitere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învățământul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profesional</a:t>
            </a:r>
            <a:r>
              <a:rPr lang="en-US" dirty="0">
                <a:latin typeface="Cambria" panose="02040503050406030204" pitchFamily="18" charset="0"/>
                <a:ea typeface="Cambria" panose="02040503050406030204" pitchFamily="18" charset="0"/>
              </a:rPr>
              <a:t>; </a:t>
            </a:r>
            <a:endParaRPr lang="ro-RO" dirty="0">
              <a:latin typeface="Cambria" panose="02040503050406030204" pitchFamily="18" charset="0"/>
              <a:ea typeface="Cambria" panose="02040503050406030204" pitchFamily="18" charset="0"/>
            </a:endParaRPr>
          </a:p>
          <a:p>
            <a:pPr algn="just"/>
            <a:r>
              <a:rPr lang="en-US" dirty="0">
                <a:latin typeface="Cambria" panose="02040503050406030204" pitchFamily="18" charset="0"/>
                <a:ea typeface="Cambria" panose="02040503050406030204" pitchFamily="18" charset="0"/>
              </a:rPr>
              <a:t>EN = media </a:t>
            </a:r>
            <a:r>
              <a:rPr lang="en-US" dirty="0" err="1">
                <a:latin typeface="Cambria" panose="02040503050406030204" pitchFamily="18" charset="0"/>
                <a:ea typeface="Cambria" panose="02040503050406030204" pitchFamily="18" charset="0"/>
              </a:rPr>
              <a:t>generală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obținută</a:t>
            </a:r>
            <a:r>
              <a:rPr lang="en-US" dirty="0">
                <a:latin typeface="Cambria" panose="02040503050406030204" pitchFamily="18" charset="0"/>
                <a:ea typeface="Cambria" panose="02040503050406030204" pitchFamily="18" charset="0"/>
              </a:rPr>
              <a:t> la </a:t>
            </a:r>
            <a:r>
              <a:rPr lang="en-US" dirty="0" err="1">
                <a:latin typeface="Cambria" panose="02040503050406030204" pitchFamily="18" charset="0"/>
                <a:ea typeface="Cambria" panose="02040503050406030204" pitchFamily="18" charset="0"/>
              </a:rPr>
              <a:t>evaluarea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națională</a:t>
            </a:r>
            <a:r>
              <a:rPr lang="en-US" dirty="0">
                <a:latin typeface="Cambria" panose="02040503050406030204" pitchFamily="18" charset="0"/>
                <a:ea typeface="Cambria" panose="02040503050406030204" pitchFamily="18" charset="0"/>
              </a:rPr>
              <a:t> din </a:t>
            </a:r>
            <a:r>
              <a:rPr lang="en-US" dirty="0" err="1">
                <a:latin typeface="Cambria" panose="02040503050406030204" pitchFamily="18" charset="0"/>
                <a:ea typeface="Cambria" panose="02040503050406030204" pitchFamily="18" charset="0"/>
              </a:rPr>
              <a:t>clasa</a:t>
            </a:r>
            <a:r>
              <a:rPr lang="en-US" dirty="0">
                <a:latin typeface="Cambria" panose="02040503050406030204" pitchFamily="18" charset="0"/>
                <a:ea typeface="Cambria" panose="02040503050406030204" pitchFamily="18" charset="0"/>
              </a:rPr>
              <a:t> a VIII-a</a:t>
            </a:r>
            <a:r>
              <a:rPr lang="ro-RO" dirty="0">
                <a:latin typeface="Cambria" panose="02040503050406030204" pitchFamily="18" charset="0"/>
                <a:ea typeface="Cambria" panose="02040503050406030204" pitchFamily="18" charset="0"/>
              </a:rPr>
              <a:t>.</a:t>
            </a:r>
            <a:endParaRPr lang="en-US" dirty="0">
              <a:latin typeface="Cambria" panose="02040503050406030204" pitchFamily="18" charset="0"/>
              <a:ea typeface="Cambria" panose="02040503050406030204" pitchFamily="18" charset="0"/>
            </a:endParaRP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F5F60F53-C6F3-4817-A3AA-80B628D9717B}"/>
                  </a:ext>
                </a:extLst>
              </p:cNvPr>
              <p:cNvSpPr txBox="1"/>
              <p:nvPr/>
            </p:nvSpPr>
            <p:spPr>
              <a:xfrm>
                <a:off x="2385968" y="1837842"/>
                <a:ext cx="7420063" cy="103650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ro-RO" sz="2400" b="1" i="1" smtClean="0">
                          <a:latin typeface="Cambria Math" panose="02040503050406030204" pitchFamily="18" charset="0"/>
                        </a:rPr>
                        <m:t>𝑴𝑨𝑰𝑷</m:t>
                      </m:r>
                      <m:r>
                        <a:rPr lang="ro-RO" sz="2400" b="1" i="0">
                          <a:latin typeface="Cambria Math" panose="02040503050406030204" pitchFamily="18" charset="0"/>
                        </a:rPr>
                        <m:t>=</m:t>
                      </m:r>
                      <m:f>
                        <m:fPr>
                          <m:ctrlPr>
                            <a:rPr lang="ro-RO" sz="2400" b="1" i="1">
                              <a:solidFill>
                                <a:srgbClr val="836967"/>
                              </a:solidFill>
                              <a:latin typeface="Cambria Math" panose="02040503050406030204" pitchFamily="18" charset="0"/>
                            </a:rPr>
                          </m:ctrlPr>
                        </m:fPr>
                        <m:num>
                          <m:r>
                            <a:rPr lang="ro-RO" sz="2400" b="1" i="0">
                              <a:latin typeface="Cambria Math" panose="02040503050406030204" pitchFamily="18" charset="0"/>
                            </a:rPr>
                            <m:t>𝟕𝟎</m:t>
                          </m:r>
                          <m:r>
                            <a:rPr lang="ro-RO" sz="2400" b="1" i="0">
                              <a:latin typeface="Cambria Math" panose="02040503050406030204" pitchFamily="18" charset="0"/>
                            </a:rPr>
                            <m:t>×</m:t>
                          </m:r>
                          <m:d>
                            <m:dPr>
                              <m:ctrlPr>
                                <a:rPr lang="ro-RO" sz="2400" b="1" i="1">
                                  <a:solidFill>
                                    <a:srgbClr val="836967"/>
                                  </a:solidFill>
                                  <a:latin typeface="Cambria Math" panose="02040503050406030204" pitchFamily="18" charset="0"/>
                                </a:rPr>
                              </m:ctrlPr>
                            </m:dPr>
                            <m:e>
                              <m:f>
                                <m:fPr>
                                  <m:ctrlPr>
                                    <a:rPr lang="ro-RO" sz="2400" b="1" i="1">
                                      <a:solidFill>
                                        <a:srgbClr val="836967"/>
                                      </a:solidFill>
                                      <a:latin typeface="Cambria Math" panose="02040503050406030204" pitchFamily="18" charset="0"/>
                                    </a:rPr>
                                  </m:ctrlPr>
                                </m:fPr>
                                <m:num>
                                  <m:r>
                                    <a:rPr lang="ro-RO" sz="2400" b="1" i="0">
                                      <a:latin typeface="Cambria Math" panose="02040503050406030204" pitchFamily="18" charset="0"/>
                                    </a:rPr>
                                    <m:t>𝟐𝟎</m:t>
                                  </m:r>
                                  <m:r>
                                    <a:rPr lang="ro-RO" sz="2400" b="1" i="1">
                                      <a:latin typeface="Cambria Math" panose="02040503050406030204" pitchFamily="18" charset="0"/>
                                    </a:rPr>
                                    <m:t>𝑨𝑩𝑺</m:t>
                                  </m:r>
                                  <m:r>
                                    <a:rPr lang="ro-RO" sz="2400" b="1" i="0">
                                      <a:latin typeface="Cambria Math" panose="02040503050406030204" pitchFamily="18" charset="0"/>
                                    </a:rPr>
                                    <m:t>+</m:t>
                                  </m:r>
                                  <m:r>
                                    <a:rPr lang="ro-RO" sz="2400" b="1" i="0">
                                      <a:latin typeface="Cambria Math" panose="02040503050406030204" pitchFamily="18" charset="0"/>
                                    </a:rPr>
                                    <m:t>𝟖𝟎</m:t>
                                  </m:r>
                                  <m:r>
                                    <a:rPr lang="ro-RO" sz="2400" b="1" i="1">
                                      <a:latin typeface="Cambria Math" panose="02040503050406030204" pitchFamily="18" charset="0"/>
                                    </a:rPr>
                                    <m:t>𝑬𝑵</m:t>
                                  </m:r>
                                </m:num>
                                <m:den>
                                  <m:r>
                                    <a:rPr lang="ro-RO" sz="2400" b="1" i="0">
                                      <a:latin typeface="Cambria Math" panose="02040503050406030204" pitchFamily="18" charset="0"/>
                                    </a:rPr>
                                    <m:t>𝟏𝟎𝟎</m:t>
                                  </m:r>
                                </m:den>
                              </m:f>
                            </m:e>
                          </m:d>
                          <m:r>
                            <a:rPr lang="ro-RO" sz="2400" b="1" i="0">
                              <a:latin typeface="Cambria Math" panose="02040503050406030204" pitchFamily="18" charset="0"/>
                            </a:rPr>
                            <m:t>+</m:t>
                          </m:r>
                          <m:r>
                            <a:rPr lang="ro-RO" sz="2400" b="1" i="0">
                              <a:latin typeface="Cambria Math" panose="02040503050406030204" pitchFamily="18" charset="0"/>
                            </a:rPr>
                            <m:t>𝟑𝟎</m:t>
                          </m:r>
                          <m:r>
                            <a:rPr lang="ro-RO" sz="2400" b="1" i="0">
                              <a:latin typeface="Cambria Math" panose="02040503050406030204" pitchFamily="18" charset="0"/>
                            </a:rPr>
                            <m:t>×</m:t>
                          </m:r>
                          <m:r>
                            <a:rPr lang="ro-RO" sz="2400" b="1" i="1">
                              <a:latin typeface="Cambria Math" panose="02040503050406030204" pitchFamily="18" charset="0"/>
                            </a:rPr>
                            <m:t>𝑷𝑺𝑨</m:t>
                          </m:r>
                          <m:r>
                            <a:rPr lang="ro-RO" sz="2400" b="1" i="0">
                              <a:latin typeface="Cambria Math" panose="02040503050406030204" pitchFamily="18" charset="0"/>
                            </a:rPr>
                            <m:t> </m:t>
                          </m:r>
                        </m:num>
                        <m:den>
                          <m:r>
                            <a:rPr lang="ro-RO" sz="2400" b="1" i="0">
                              <a:latin typeface="Cambria Math" panose="02040503050406030204" pitchFamily="18" charset="0"/>
                            </a:rPr>
                            <m:t>𝟏𝟎𝟎</m:t>
                          </m:r>
                        </m:den>
                      </m:f>
                    </m:oMath>
                  </m:oMathPara>
                </a14:m>
                <a:endParaRPr lang="ro-RO" sz="2400" b="1" dirty="0"/>
              </a:p>
            </p:txBody>
          </p:sp>
        </mc:Choice>
        <mc:Fallback xmlns="">
          <p:sp>
            <p:nvSpPr>
              <p:cNvPr id="5" name="TextBox 4">
                <a:extLst>
                  <a:ext uri="{FF2B5EF4-FFF2-40B4-BE49-F238E27FC236}">
                    <a16:creationId xmlns:a16="http://schemas.microsoft.com/office/drawing/2014/main" id="{F5F60F53-C6F3-4817-A3AA-80B628D9717B}"/>
                  </a:ext>
                </a:extLst>
              </p:cNvPr>
              <p:cNvSpPr txBox="1">
                <a:spLocks noRot="1" noChangeAspect="1" noMove="1" noResize="1" noEditPoints="1" noAdjustHandles="1" noChangeArrowheads="1" noChangeShapeType="1" noTextEdit="1"/>
              </p:cNvSpPr>
              <p:nvPr/>
            </p:nvSpPr>
            <p:spPr>
              <a:xfrm>
                <a:off x="2385968" y="1837842"/>
                <a:ext cx="7420063" cy="1036502"/>
              </a:xfrm>
              <a:prstGeom prst="rect">
                <a:avLst/>
              </a:prstGeom>
              <a:blipFill>
                <a:blip r:embed="rId2"/>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4799175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p:cNvSpPr>
                <a:spLocks noGrp="1"/>
              </p:cNvSpPr>
              <p:nvPr>
                <p:ph idx="1"/>
              </p:nvPr>
            </p:nvSpPr>
            <p:spPr>
              <a:xfrm>
                <a:off x="609600" y="1280161"/>
                <a:ext cx="10972800" cy="4879570"/>
              </a:xfrm>
            </p:spPr>
            <p:txBody>
              <a:bodyPr>
                <a:normAutofit fontScale="92500" lnSpcReduction="20000"/>
              </a:bodyPr>
              <a:lstStyle/>
              <a:p>
                <a:pPr algn="just"/>
                <a:r>
                  <a:rPr lang="ro-RO" dirty="0"/>
                  <a:t>a</a:t>
                </a:r>
                <a:r>
                  <a:rPr lang="ro-RO" dirty="0" smtClean="0"/>
                  <a:t>) </a:t>
                </a:r>
                <a:r>
                  <a:rPr lang="ro-RO" dirty="0" smtClean="0">
                    <a:latin typeface="Cambria" panose="02040503050406030204" pitchFamily="18" charset="0"/>
                    <a:ea typeface="Cambria" panose="02040503050406030204" pitchFamily="18" charset="0"/>
                  </a:rPr>
                  <a:t>în cazurile menționate la art. 10 lit. </a:t>
                </a:r>
                <a:r>
                  <a:rPr lang="en-US" dirty="0" smtClean="0">
                    <a:solidFill>
                      <a:srgbClr val="FF0000"/>
                    </a:solidFill>
                    <a:latin typeface="Cambria" panose="02040503050406030204" pitchFamily="18" charset="0"/>
                    <a:ea typeface="Cambria" panose="02040503050406030204" pitchFamily="18" charset="0"/>
                  </a:rPr>
                  <a:t>a</a:t>
                </a:r>
                <a:r>
                  <a:rPr lang="en-US" dirty="0">
                    <a:solidFill>
                      <a:srgbClr val="FF0000"/>
                    </a:solidFill>
                    <a:latin typeface="Cambria" panose="02040503050406030204" pitchFamily="18" charset="0"/>
                    <a:ea typeface="Cambria" panose="02040503050406030204" pitchFamily="18" charset="0"/>
                  </a:rPr>
                  <a:t>) </a:t>
                </a:r>
                <a:r>
                  <a:rPr lang="ro-RO" dirty="0" smtClean="0">
                    <a:latin typeface="Cambria" panose="02040503050406030204" pitchFamily="18" charset="0"/>
                    <a:ea typeface="Cambria" panose="02040503050406030204" pitchFamily="18" charset="0"/>
                  </a:rPr>
                  <a:t>(</a:t>
                </a:r>
                <a:r>
                  <a:rPr lang="en-US" i="1" dirty="0" err="1">
                    <a:latin typeface="Cambria" panose="02040503050406030204" pitchFamily="18" charset="0"/>
                    <a:ea typeface="Cambria" panose="02040503050406030204" pitchFamily="18" charset="0"/>
                  </a:rPr>
                  <a:t>situația</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în</a:t>
                </a:r>
                <a:r>
                  <a:rPr lang="en-US" i="1" dirty="0">
                    <a:latin typeface="Cambria" panose="02040503050406030204" pitchFamily="18" charset="0"/>
                    <a:ea typeface="Cambria" panose="02040503050406030204" pitchFamily="18" charset="0"/>
                  </a:rPr>
                  <a:t> care </a:t>
                </a:r>
                <a:r>
                  <a:rPr lang="en-US" i="1" dirty="0" err="1">
                    <a:latin typeface="Cambria" panose="02040503050406030204" pitchFamily="18" charset="0"/>
                    <a:ea typeface="Cambria" panose="02040503050406030204" pitchFamily="18" charset="0"/>
                  </a:rPr>
                  <a:t>prin</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procedura</a:t>
                </a:r>
                <a:r>
                  <a:rPr lang="en-US" i="1" dirty="0">
                    <a:latin typeface="Cambria" panose="02040503050406030204" pitchFamily="18" charset="0"/>
                    <a:ea typeface="Cambria" panose="02040503050406030204" pitchFamily="18" charset="0"/>
                  </a:rPr>
                  <a:t> de </a:t>
                </a:r>
                <a:r>
                  <a:rPr lang="en-US" i="1" dirty="0" err="1">
                    <a:latin typeface="Cambria" panose="02040503050406030204" pitchFamily="18" charset="0"/>
                    <a:ea typeface="Cambria" panose="02040503050406030204" pitchFamily="18" charset="0"/>
                  </a:rPr>
                  <a:t>admitere</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elaborată</a:t>
                </a:r>
                <a:r>
                  <a:rPr lang="en-US" i="1" dirty="0">
                    <a:latin typeface="Cambria" panose="02040503050406030204" pitchFamily="18" charset="0"/>
                    <a:ea typeface="Cambria" panose="02040503050406030204" pitchFamily="18" charset="0"/>
                  </a:rPr>
                  <a:t> de </a:t>
                </a:r>
                <a:r>
                  <a:rPr lang="en-US" i="1" dirty="0" err="1">
                    <a:latin typeface="Cambria" panose="02040503050406030204" pitchFamily="18" charset="0"/>
                    <a:ea typeface="Cambria" panose="02040503050406030204" pitchFamily="18" charset="0"/>
                  </a:rPr>
                  <a:t>unitatea</a:t>
                </a:r>
                <a:r>
                  <a:rPr lang="en-US" i="1" dirty="0">
                    <a:latin typeface="Cambria" panose="02040503050406030204" pitchFamily="18" charset="0"/>
                    <a:ea typeface="Cambria" panose="02040503050406030204" pitchFamily="18" charset="0"/>
                  </a:rPr>
                  <a:t> de </a:t>
                </a:r>
                <a:r>
                  <a:rPr lang="en-US" i="1" dirty="0" err="1">
                    <a:latin typeface="Cambria" panose="02040503050406030204" pitchFamily="18" charset="0"/>
                    <a:ea typeface="Cambria" panose="02040503050406030204" pitchFamily="18" charset="0"/>
                  </a:rPr>
                  <a:t>învățământ</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în</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colaborare</a:t>
                </a:r>
                <a:r>
                  <a:rPr lang="en-US" i="1" dirty="0">
                    <a:latin typeface="Cambria" panose="02040503050406030204" pitchFamily="18" charset="0"/>
                    <a:ea typeface="Cambria" panose="02040503050406030204" pitchFamily="18" charset="0"/>
                  </a:rPr>
                  <a:t> cu </a:t>
                </a:r>
                <a:r>
                  <a:rPr lang="en-US" i="1" dirty="0" err="1">
                    <a:latin typeface="Cambria" panose="02040503050406030204" pitchFamily="18" charset="0"/>
                    <a:ea typeface="Cambria" panose="02040503050406030204" pitchFamily="18" charset="0"/>
                  </a:rPr>
                  <a:t>operatorii</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economici</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parteneri</a:t>
                </a:r>
                <a:r>
                  <a:rPr lang="en-US" i="1" dirty="0">
                    <a:latin typeface="Cambria" panose="02040503050406030204" pitchFamily="18" charset="0"/>
                    <a:ea typeface="Cambria" panose="02040503050406030204" pitchFamily="18" charset="0"/>
                  </a:rPr>
                  <a:t> s-au </a:t>
                </a:r>
                <a:r>
                  <a:rPr lang="en-US" i="1" dirty="0" err="1">
                    <a:latin typeface="Cambria" panose="02040503050406030204" pitchFamily="18" charset="0"/>
                    <a:ea typeface="Cambria" panose="02040503050406030204" pitchFamily="18" charset="0"/>
                  </a:rPr>
                  <a:t>organizat</a:t>
                </a:r>
                <a:r>
                  <a:rPr lang="en-US" i="1" dirty="0">
                    <a:latin typeface="Cambria" panose="02040503050406030204" pitchFamily="18" charset="0"/>
                    <a:ea typeface="Cambria" panose="02040503050406030204" pitchFamily="18" charset="0"/>
                  </a:rPr>
                  <a:t> probe </a:t>
                </a:r>
                <a:r>
                  <a:rPr lang="en-US" i="1" dirty="0" err="1">
                    <a:latin typeface="Cambria" panose="02040503050406030204" pitchFamily="18" charset="0"/>
                    <a:ea typeface="Cambria" panose="02040503050406030204" pitchFamily="18" charset="0"/>
                  </a:rPr>
                  <a:t>eliminatorii</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și</a:t>
                </a:r>
                <a:r>
                  <a:rPr lang="en-US" i="1" dirty="0">
                    <a:latin typeface="Cambria" panose="02040503050406030204" pitchFamily="18" charset="0"/>
                    <a:ea typeface="Cambria" panose="02040503050406030204" pitchFamily="18" charset="0"/>
                  </a:rPr>
                  <a:t> s-au </a:t>
                </a:r>
                <a:r>
                  <a:rPr lang="en-US" i="1" dirty="0" err="1">
                    <a:latin typeface="Cambria" panose="02040503050406030204" pitchFamily="18" charset="0"/>
                    <a:ea typeface="Cambria" panose="02040503050406030204" pitchFamily="18" charset="0"/>
                  </a:rPr>
                  <a:t>organizat</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și</a:t>
                </a:r>
                <a:r>
                  <a:rPr lang="en-US" i="1" dirty="0">
                    <a:latin typeface="Cambria" panose="02040503050406030204" pitchFamily="18" charset="0"/>
                    <a:ea typeface="Cambria" panose="02040503050406030204" pitchFamily="18" charset="0"/>
                  </a:rPr>
                  <a:t> probe de </a:t>
                </a:r>
                <a:r>
                  <a:rPr lang="en-US" i="1" dirty="0" err="1" smtClean="0">
                    <a:latin typeface="Cambria" panose="02040503050406030204" pitchFamily="18" charset="0"/>
                    <a:ea typeface="Cambria" panose="02040503050406030204" pitchFamily="18" charset="0"/>
                  </a:rPr>
                  <a:t>admitere</a:t>
                </a:r>
                <a:r>
                  <a:rPr lang="ro-RO" dirty="0" smtClean="0">
                    <a:latin typeface="Cambria" panose="02040503050406030204" pitchFamily="18" charset="0"/>
                    <a:ea typeface="Cambria" panose="02040503050406030204" pitchFamily="18" charset="0"/>
                  </a:rPr>
                  <a:t>)</a:t>
                </a:r>
                <a:r>
                  <a:rPr lang="en-US" dirty="0" err="1" smtClean="0">
                    <a:latin typeface="Cambria" panose="02040503050406030204" pitchFamily="18" charset="0"/>
                    <a:ea typeface="Cambria" panose="02040503050406030204" pitchFamily="18" charset="0"/>
                  </a:rPr>
                  <a:t>și</a:t>
                </a:r>
                <a:r>
                  <a:rPr lang="en-US" dirty="0" smtClean="0">
                    <a:latin typeface="Cambria" panose="02040503050406030204" pitchFamily="18" charset="0"/>
                    <a:ea typeface="Cambria" panose="02040503050406030204" pitchFamily="18" charset="0"/>
                  </a:rPr>
                  <a:t> </a:t>
                </a:r>
                <a:r>
                  <a:rPr lang="ro-RO" dirty="0">
                    <a:latin typeface="Cambria" panose="02040503050406030204" pitchFamily="18" charset="0"/>
                    <a:ea typeface="Cambria" panose="02040503050406030204" pitchFamily="18" charset="0"/>
                  </a:rPr>
                  <a:t>art. 10 </a:t>
                </a:r>
                <a:r>
                  <a:rPr lang="ro-RO" dirty="0" smtClean="0">
                    <a:latin typeface="Cambria" panose="02040503050406030204" pitchFamily="18" charset="0"/>
                    <a:ea typeface="Cambria" panose="02040503050406030204" pitchFamily="18" charset="0"/>
                  </a:rPr>
                  <a:t>lit. </a:t>
                </a:r>
                <a:r>
                  <a:rPr lang="en-US" dirty="0" smtClean="0">
                    <a:solidFill>
                      <a:srgbClr val="FF0000"/>
                    </a:solidFill>
                    <a:latin typeface="Cambria" panose="02040503050406030204" pitchFamily="18" charset="0"/>
                    <a:ea typeface="Cambria" panose="02040503050406030204" pitchFamily="18" charset="0"/>
                  </a:rPr>
                  <a:t>c)</a:t>
                </a:r>
                <a:r>
                  <a:rPr lang="ro-RO" dirty="0" smtClean="0">
                    <a:solidFill>
                      <a:srgbClr val="FF0000"/>
                    </a:solidFill>
                    <a:latin typeface="Cambria" panose="02040503050406030204" pitchFamily="18" charset="0"/>
                    <a:ea typeface="Cambria" panose="02040503050406030204" pitchFamily="18" charset="0"/>
                  </a:rPr>
                  <a:t> </a:t>
                </a:r>
                <a:r>
                  <a:rPr lang="ro-RO" dirty="0" smtClean="0">
                    <a:latin typeface="Cambria" panose="02040503050406030204" pitchFamily="18" charset="0"/>
                    <a:ea typeface="Cambria" panose="02040503050406030204" pitchFamily="18" charset="0"/>
                  </a:rPr>
                  <a:t>(</a:t>
                </a:r>
                <a:r>
                  <a:rPr lang="en-US" i="1" dirty="0" err="1" smtClean="0">
                    <a:latin typeface="Cambria" panose="02040503050406030204" pitchFamily="18" charset="0"/>
                    <a:ea typeface="Cambria" panose="02040503050406030204" pitchFamily="18" charset="0"/>
                  </a:rPr>
                  <a:t>situația</a:t>
                </a:r>
                <a:r>
                  <a:rPr lang="en-US" i="1" dirty="0" smtClean="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în</a:t>
                </a:r>
                <a:r>
                  <a:rPr lang="en-US" i="1" dirty="0">
                    <a:latin typeface="Cambria" panose="02040503050406030204" pitchFamily="18" charset="0"/>
                    <a:ea typeface="Cambria" panose="02040503050406030204" pitchFamily="18" charset="0"/>
                  </a:rPr>
                  <a:t> care </a:t>
                </a:r>
                <a:r>
                  <a:rPr lang="en-US" i="1" dirty="0" err="1">
                    <a:latin typeface="Cambria" panose="02040503050406030204" pitchFamily="18" charset="0"/>
                    <a:ea typeface="Cambria" panose="02040503050406030204" pitchFamily="18" charset="0"/>
                  </a:rPr>
                  <a:t>prin</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procedura</a:t>
                </a:r>
                <a:r>
                  <a:rPr lang="en-US" i="1" dirty="0">
                    <a:latin typeface="Cambria" panose="02040503050406030204" pitchFamily="18" charset="0"/>
                    <a:ea typeface="Cambria" panose="02040503050406030204" pitchFamily="18" charset="0"/>
                  </a:rPr>
                  <a:t> de </a:t>
                </a:r>
                <a:r>
                  <a:rPr lang="en-US" i="1" dirty="0" err="1">
                    <a:latin typeface="Cambria" panose="02040503050406030204" pitchFamily="18" charset="0"/>
                    <a:ea typeface="Cambria" panose="02040503050406030204" pitchFamily="18" charset="0"/>
                  </a:rPr>
                  <a:t>admitere</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elaborată</a:t>
                </a:r>
                <a:r>
                  <a:rPr lang="en-US" i="1" dirty="0">
                    <a:latin typeface="Cambria" panose="02040503050406030204" pitchFamily="18" charset="0"/>
                    <a:ea typeface="Cambria" panose="02040503050406030204" pitchFamily="18" charset="0"/>
                  </a:rPr>
                  <a:t> de </a:t>
                </a:r>
                <a:r>
                  <a:rPr lang="en-US" i="1" dirty="0" err="1">
                    <a:latin typeface="Cambria" panose="02040503050406030204" pitchFamily="18" charset="0"/>
                    <a:ea typeface="Cambria" panose="02040503050406030204" pitchFamily="18" charset="0"/>
                  </a:rPr>
                  <a:t>unitatea</a:t>
                </a:r>
                <a:r>
                  <a:rPr lang="en-US" i="1" dirty="0">
                    <a:latin typeface="Cambria" panose="02040503050406030204" pitchFamily="18" charset="0"/>
                    <a:ea typeface="Cambria" panose="02040503050406030204" pitchFamily="18" charset="0"/>
                  </a:rPr>
                  <a:t> de </a:t>
                </a:r>
                <a:r>
                  <a:rPr lang="en-US" i="1" dirty="0" err="1">
                    <a:latin typeface="Cambria" panose="02040503050406030204" pitchFamily="18" charset="0"/>
                    <a:ea typeface="Cambria" panose="02040503050406030204" pitchFamily="18" charset="0"/>
                  </a:rPr>
                  <a:t>învățământ</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în</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colaborare</a:t>
                </a:r>
                <a:r>
                  <a:rPr lang="en-US" i="1" dirty="0">
                    <a:latin typeface="Cambria" panose="02040503050406030204" pitchFamily="18" charset="0"/>
                    <a:ea typeface="Cambria" panose="02040503050406030204" pitchFamily="18" charset="0"/>
                  </a:rPr>
                  <a:t> cu </a:t>
                </a:r>
                <a:r>
                  <a:rPr lang="en-US" i="1" dirty="0" err="1">
                    <a:latin typeface="Cambria" panose="02040503050406030204" pitchFamily="18" charset="0"/>
                    <a:ea typeface="Cambria" panose="02040503050406030204" pitchFamily="18" charset="0"/>
                  </a:rPr>
                  <a:t>operatorii</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economici</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parteneri</a:t>
                </a:r>
                <a:r>
                  <a:rPr lang="en-US" i="1" dirty="0">
                    <a:latin typeface="Cambria" panose="02040503050406030204" pitchFamily="18" charset="0"/>
                    <a:ea typeface="Cambria" panose="02040503050406030204" pitchFamily="18" charset="0"/>
                  </a:rPr>
                  <a:t> nu s-au </a:t>
                </a:r>
                <a:r>
                  <a:rPr lang="en-US" i="1" dirty="0" err="1">
                    <a:latin typeface="Cambria" panose="02040503050406030204" pitchFamily="18" charset="0"/>
                    <a:ea typeface="Cambria" panose="02040503050406030204" pitchFamily="18" charset="0"/>
                  </a:rPr>
                  <a:t>organizat</a:t>
                </a:r>
                <a:r>
                  <a:rPr lang="en-US" i="1" dirty="0">
                    <a:latin typeface="Cambria" panose="02040503050406030204" pitchFamily="18" charset="0"/>
                    <a:ea typeface="Cambria" panose="02040503050406030204" pitchFamily="18" charset="0"/>
                  </a:rPr>
                  <a:t> probe </a:t>
                </a:r>
                <a:r>
                  <a:rPr lang="en-US" i="1" dirty="0" err="1">
                    <a:latin typeface="Cambria" panose="02040503050406030204" pitchFamily="18" charset="0"/>
                    <a:ea typeface="Cambria" panose="02040503050406030204" pitchFamily="18" charset="0"/>
                  </a:rPr>
                  <a:t>eliminatorii</a:t>
                </a:r>
                <a:r>
                  <a:rPr lang="en-US" i="1" dirty="0">
                    <a:latin typeface="Cambria" panose="02040503050406030204" pitchFamily="18" charset="0"/>
                    <a:ea typeface="Cambria" panose="02040503050406030204" pitchFamily="18" charset="0"/>
                  </a:rPr>
                  <a:t> </a:t>
                </a:r>
                <a:r>
                  <a:rPr lang="en-US" i="1" dirty="0" err="1">
                    <a:latin typeface="Cambria" panose="02040503050406030204" pitchFamily="18" charset="0"/>
                    <a:ea typeface="Cambria" panose="02040503050406030204" pitchFamily="18" charset="0"/>
                  </a:rPr>
                  <a:t>și</a:t>
                </a:r>
                <a:r>
                  <a:rPr lang="en-US" i="1" dirty="0">
                    <a:latin typeface="Cambria" panose="02040503050406030204" pitchFamily="18" charset="0"/>
                    <a:ea typeface="Cambria" panose="02040503050406030204" pitchFamily="18" charset="0"/>
                  </a:rPr>
                  <a:t> s-au </a:t>
                </a:r>
                <a:r>
                  <a:rPr lang="en-US" i="1" dirty="0" err="1">
                    <a:latin typeface="Cambria" panose="02040503050406030204" pitchFamily="18" charset="0"/>
                    <a:ea typeface="Cambria" panose="02040503050406030204" pitchFamily="18" charset="0"/>
                  </a:rPr>
                  <a:t>organizat</a:t>
                </a:r>
                <a:r>
                  <a:rPr lang="en-US" i="1" dirty="0">
                    <a:latin typeface="Cambria" panose="02040503050406030204" pitchFamily="18" charset="0"/>
                    <a:ea typeface="Cambria" panose="02040503050406030204" pitchFamily="18" charset="0"/>
                  </a:rPr>
                  <a:t> probe de </a:t>
                </a:r>
                <a:r>
                  <a:rPr lang="en-US" i="1" dirty="0" err="1" smtClean="0">
                    <a:latin typeface="Cambria" panose="02040503050406030204" pitchFamily="18" charset="0"/>
                    <a:ea typeface="Cambria" panose="02040503050406030204" pitchFamily="18" charset="0"/>
                  </a:rPr>
                  <a:t>admitere</a:t>
                </a:r>
                <a:r>
                  <a:rPr lang="ro-RO" dirty="0" smtClean="0">
                    <a:latin typeface="Cambria" panose="02040503050406030204" pitchFamily="18" charset="0"/>
                    <a:ea typeface="Cambria" panose="02040503050406030204" pitchFamily="18" charset="0"/>
                  </a:rPr>
                  <a:t>)</a:t>
                </a:r>
                <a:r>
                  <a:rPr lang="en-US" dirty="0" smtClean="0">
                    <a:latin typeface="Cambria" panose="02040503050406030204" pitchFamily="18" charset="0"/>
                    <a:ea typeface="Cambria" panose="02040503050406030204" pitchFamily="18" charset="0"/>
                  </a:rPr>
                  <a:t>:</a:t>
                </a:r>
                <a:endParaRPr lang="ro-RO" dirty="0" smtClean="0">
                  <a:latin typeface="Cambria" panose="02040503050406030204" pitchFamily="18" charset="0"/>
                  <a:ea typeface="Cambria" panose="02040503050406030204" pitchFamily="18" charset="0"/>
                </a:endParaRPr>
              </a:p>
              <a:p>
                <a:pPr marL="109728" indent="0" algn="r">
                  <a:buNone/>
                </a:pPr>
                <a:endParaRPr lang="ro-RO" dirty="0">
                  <a:latin typeface="Cambria" panose="02040503050406030204" pitchFamily="18" charset="0"/>
                  <a:ea typeface="Cambria" panose="02040503050406030204" pitchFamily="18" charset="0"/>
                </a:endParaRPr>
              </a:p>
              <a:p>
                <a:pPr marL="109728" indent="0" algn="ctr">
                  <a:buNone/>
                </a:pPr>
                <a:r>
                  <a:rPr lang="en-US" dirty="0">
                    <a:latin typeface="Cambria" panose="02040503050406030204" pitchFamily="18" charset="0"/>
                    <a:ea typeface="Cambria" panose="02040503050406030204" pitchFamily="18" charset="0"/>
                  </a:rPr>
                  <a:t>	</a:t>
                </a:r>
                <a14:m>
                  <m:oMath xmlns:m="http://schemas.openxmlformats.org/officeDocument/2006/math">
                    <m:r>
                      <a:rPr lang="ro-RO" sz="3000" b="1" i="1">
                        <a:latin typeface="Cambria Math" panose="02040503050406030204" pitchFamily="18" charset="0"/>
                      </a:rPr>
                      <m:t>𝑴𝑨𝑰𝑫</m:t>
                    </m:r>
                    <m:r>
                      <a:rPr lang="ro-RO" sz="3000" b="1">
                        <a:latin typeface="Cambria Math" panose="02040503050406030204" pitchFamily="18" charset="0"/>
                      </a:rPr>
                      <m:t>=</m:t>
                    </m:r>
                    <m:f>
                      <m:fPr>
                        <m:ctrlPr>
                          <a:rPr lang="ro-RO" sz="3000" b="1" i="1">
                            <a:solidFill>
                              <a:srgbClr val="836967"/>
                            </a:solidFill>
                            <a:latin typeface="Cambria Math" panose="02040503050406030204" pitchFamily="18" charset="0"/>
                          </a:rPr>
                        </m:ctrlPr>
                      </m:fPr>
                      <m:num>
                        <m:r>
                          <a:rPr lang="ro-RO" sz="3000" b="1">
                            <a:latin typeface="Cambria Math" panose="02040503050406030204" pitchFamily="18" charset="0"/>
                          </a:rPr>
                          <m:t>𝟕𝟎</m:t>
                        </m:r>
                        <m:r>
                          <a:rPr lang="ro-RO" sz="3000" b="1">
                            <a:latin typeface="Cambria Math" panose="02040503050406030204" pitchFamily="18" charset="0"/>
                          </a:rPr>
                          <m:t>×</m:t>
                        </m:r>
                        <m:r>
                          <a:rPr lang="ro-RO" sz="3000" b="1" i="1">
                            <a:latin typeface="Cambria Math" panose="02040503050406030204" pitchFamily="18" charset="0"/>
                          </a:rPr>
                          <m:t>𝑬𝑵</m:t>
                        </m:r>
                        <m:r>
                          <a:rPr lang="ro-RO" sz="3000" b="1">
                            <a:latin typeface="Cambria Math" panose="02040503050406030204" pitchFamily="18" charset="0"/>
                          </a:rPr>
                          <m:t>+</m:t>
                        </m:r>
                        <m:r>
                          <a:rPr lang="ro-RO" sz="3000" b="1">
                            <a:latin typeface="Cambria Math" panose="02040503050406030204" pitchFamily="18" charset="0"/>
                          </a:rPr>
                          <m:t>𝟑𝟎</m:t>
                        </m:r>
                        <m:r>
                          <a:rPr lang="ro-RO" sz="3000" b="1">
                            <a:latin typeface="Cambria Math" panose="02040503050406030204" pitchFamily="18" charset="0"/>
                          </a:rPr>
                          <m:t>×</m:t>
                        </m:r>
                        <m:r>
                          <a:rPr lang="ro-RO" sz="3000" b="1" i="1">
                            <a:latin typeface="Cambria Math" panose="02040503050406030204" pitchFamily="18" charset="0"/>
                          </a:rPr>
                          <m:t>𝑷𝑨</m:t>
                        </m:r>
                      </m:num>
                      <m:den>
                        <m:r>
                          <a:rPr lang="ro-RO" sz="3000" b="1">
                            <a:latin typeface="Cambria Math" panose="02040503050406030204" pitchFamily="18" charset="0"/>
                          </a:rPr>
                          <m:t>𝟏𝟎𝟎</m:t>
                        </m:r>
                      </m:den>
                    </m:f>
                  </m:oMath>
                </a14:m>
                <a:r>
                  <a:rPr lang="ro-RO" sz="2800" b="1" dirty="0" smtClean="0">
                    <a:latin typeface="Cambria" panose="02040503050406030204" pitchFamily="18" charset="0"/>
                    <a:ea typeface="Cambria" panose="02040503050406030204" pitchFamily="18" charset="0"/>
                  </a:rPr>
                  <a:t> </a:t>
                </a:r>
                <a:r>
                  <a:rPr lang="en-US" sz="2800" dirty="0">
                    <a:latin typeface="Cambria" panose="02040503050406030204" pitchFamily="18" charset="0"/>
                    <a:ea typeface="Cambria" panose="02040503050406030204" pitchFamily="18" charset="0"/>
                  </a:rPr>
                  <a:t>,</a:t>
                </a:r>
                <a:r>
                  <a:rPr lang="en-US" sz="2800" dirty="0" err="1">
                    <a:latin typeface="Cambria" panose="02040503050406030204" pitchFamily="18" charset="0"/>
                    <a:ea typeface="Cambria" panose="02040503050406030204" pitchFamily="18" charset="0"/>
                  </a:rPr>
                  <a:t>unde</a:t>
                </a:r>
                <a:r>
                  <a:rPr lang="en-US" sz="2800" dirty="0">
                    <a:latin typeface="Cambria" panose="02040503050406030204" pitchFamily="18" charset="0"/>
                    <a:ea typeface="Cambria" panose="02040503050406030204" pitchFamily="18" charset="0"/>
                  </a:rPr>
                  <a:t>: </a:t>
                </a:r>
                <a:endParaRPr lang="ro-RO" sz="2800"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US" dirty="0" smtClean="0">
                    <a:latin typeface="Cambria" panose="02040503050406030204" pitchFamily="18" charset="0"/>
                    <a:ea typeface="Cambria" panose="02040503050406030204" pitchFamily="18" charset="0"/>
                  </a:rPr>
                  <a:t>MAID </a:t>
                </a:r>
                <a:r>
                  <a:rPr lang="en-US" dirty="0">
                    <a:latin typeface="Cambria" panose="02040503050406030204" pitchFamily="18" charset="0"/>
                    <a:ea typeface="Cambria" panose="02040503050406030204" pitchFamily="18" charset="0"/>
                  </a:rPr>
                  <a:t>= media de </a:t>
                </a:r>
                <a:r>
                  <a:rPr lang="en-US" dirty="0" err="1">
                    <a:latin typeface="Cambria" panose="02040503050406030204" pitchFamily="18" charset="0"/>
                    <a:ea typeface="Cambria" panose="02040503050406030204" pitchFamily="18" charset="0"/>
                  </a:rPr>
                  <a:t>admitere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învățământul</a:t>
                </a:r>
                <a:r>
                  <a:rPr lang="en-US" dirty="0">
                    <a:latin typeface="Cambria" panose="02040503050406030204" pitchFamily="18" charset="0"/>
                    <a:ea typeface="Cambria" panose="02040503050406030204" pitchFamily="18" charset="0"/>
                  </a:rPr>
                  <a:t> dual; </a:t>
                </a:r>
                <a:endParaRPr lang="ro-RO" dirty="0">
                  <a:latin typeface="Cambria" panose="02040503050406030204" pitchFamily="18" charset="0"/>
                  <a:ea typeface="Cambria" panose="02040503050406030204" pitchFamily="18" charset="0"/>
                </a:endParaRPr>
              </a:p>
              <a:p>
                <a:pPr algn="just"/>
                <a:r>
                  <a:rPr lang="en-US" dirty="0">
                    <a:latin typeface="Cambria" panose="02040503050406030204" pitchFamily="18" charset="0"/>
                    <a:ea typeface="Cambria" panose="02040503050406030204" pitchFamily="18" charset="0"/>
                  </a:rPr>
                  <a:t>EN = media </a:t>
                </a:r>
                <a:r>
                  <a:rPr lang="en-US" dirty="0" err="1">
                    <a:latin typeface="Cambria" panose="02040503050406030204" pitchFamily="18" charset="0"/>
                    <a:ea typeface="Cambria" panose="02040503050406030204" pitchFamily="18" charset="0"/>
                  </a:rPr>
                  <a:t>generală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obținută</a:t>
                </a:r>
                <a:r>
                  <a:rPr lang="en-US" dirty="0">
                    <a:latin typeface="Cambria" panose="02040503050406030204" pitchFamily="18" charset="0"/>
                    <a:ea typeface="Cambria" panose="02040503050406030204" pitchFamily="18" charset="0"/>
                  </a:rPr>
                  <a:t> la </a:t>
                </a:r>
                <a:r>
                  <a:rPr lang="en-US" dirty="0" err="1">
                    <a:latin typeface="Cambria" panose="02040503050406030204" pitchFamily="18" charset="0"/>
                    <a:ea typeface="Cambria" panose="02040503050406030204" pitchFamily="18" charset="0"/>
                  </a:rPr>
                  <a:t>evaluarea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națională</a:t>
                </a:r>
                <a:r>
                  <a:rPr lang="en-US" dirty="0">
                    <a:latin typeface="Cambria" panose="02040503050406030204" pitchFamily="18" charset="0"/>
                    <a:ea typeface="Cambria" panose="02040503050406030204" pitchFamily="18" charset="0"/>
                  </a:rPr>
                  <a:t> din </a:t>
                </a:r>
                <a:r>
                  <a:rPr lang="en-US" dirty="0" err="1">
                    <a:latin typeface="Cambria" panose="02040503050406030204" pitchFamily="18" charset="0"/>
                    <a:ea typeface="Cambria" panose="02040503050406030204" pitchFamily="18" charset="0"/>
                  </a:rPr>
                  <a:t>clasa</a:t>
                </a:r>
                <a:r>
                  <a:rPr lang="en-US" dirty="0">
                    <a:latin typeface="Cambria" panose="02040503050406030204" pitchFamily="18" charset="0"/>
                    <a:ea typeface="Cambria" panose="02040503050406030204" pitchFamily="18" charset="0"/>
                  </a:rPr>
                  <a:t> a VIII-a; </a:t>
                </a:r>
                <a:endParaRPr lang="ro-RO" dirty="0">
                  <a:latin typeface="Cambria" panose="02040503050406030204" pitchFamily="18" charset="0"/>
                  <a:ea typeface="Cambria" panose="02040503050406030204" pitchFamily="18" charset="0"/>
                </a:endParaRPr>
              </a:p>
              <a:p>
                <a:pPr algn="just"/>
                <a:r>
                  <a:rPr lang="en-US" dirty="0">
                    <a:latin typeface="Cambria" panose="02040503050406030204" pitchFamily="18" charset="0"/>
                    <a:ea typeface="Cambria" panose="02040503050406030204" pitchFamily="18" charset="0"/>
                  </a:rPr>
                  <a:t>PA = media </a:t>
                </a:r>
                <a:r>
                  <a:rPr lang="en-US" dirty="0" err="1">
                    <a:latin typeface="Cambria" panose="02040503050406030204" pitchFamily="18" charset="0"/>
                    <a:ea typeface="Cambria" panose="02040503050406030204" pitchFamily="18" charset="0"/>
                  </a:rPr>
                  <a:t>notelor</a:t>
                </a:r>
                <a:r>
                  <a:rPr lang="en-US" dirty="0">
                    <a:latin typeface="Cambria" panose="02040503050406030204" pitchFamily="18" charset="0"/>
                    <a:ea typeface="Cambria" panose="02040503050406030204" pitchFamily="18" charset="0"/>
                  </a:rPr>
                  <a:t> la </a:t>
                </a:r>
                <a:r>
                  <a:rPr lang="en-US" dirty="0" err="1">
                    <a:latin typeface="Cambria" panose="02040503050406030204" pitchFamily="18" charset="0"/>
                    <a:ea typeface="Cambria" panose="02040503050406030204" pitchFamily="18" charset="0"/>
                  </a:rPr>
                  <a:t>probele</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admitere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stabilite</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unitatea</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învățământ</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colaborare</a:t>
                </a:r>
                <a:r>
                  <a:rPr lang="en-US" dirty="0">
                    <a:latin typeface="Cambria" panose="02040503050406030204" pitchFamily="18" charset="0"/>
                    <a:ea typeface="Cambria" panose="02040503050406030204" pitchFamily="18" charset="0"/>
                  </a:rPr>
                  <a:t> cu </a:t>
                </a:r>
                <a:r>
                  <a:rPr lang="en-US" dirty="0" err="1">
                    <a:latin typeface="Cambria" panose="02040503050406030204" pitchFamily="18" charset="0"/>
                    <a:ea typeface="Cambria" panose="02040503050406030204" pitchFamily="18" charset="0"/>
                  </a:rPr>
                  <a:t>operatorii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economici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parteneri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calculată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conformitate</a:t>
                </a:r>
                <a:r>
                  <a:rPr lang="en-US" dirty="0">
                    <a:latin typeface="Cambria" panose="02040503050406030204" pitchFamily="18" charset="0"/>
                    <a:ea typeface="Cambria" panose="02040503050406030204" pitchFamily="18" charset="0"/>
                  </a:rPr>
                  <a:t> cu art. 9 </a:t>
                </a:r>
                <a:r>
                  <a:rPr lang="en-US" dirty="0" err="1">
                    <a:latin typeface="Cambria" panose="02040503050406030204" pitchFamily="18" charset="0"/>
                    <a:ea typeface="Cambria" panose="02040503050406030204" pitchFamily="18" charset="0"/>
                  </a:rPr>
                  <a:t>alin</a:t>
                </a:r>
                <a:r>
                  <a:rPr lang="en-US" dirty="0">
                    <a:latin typeface="Cambria" panose="02040503050406030204" pitchFamily="18" charset="0"/>
                    <a:ea typeface="Cambria" panose="02040503050406030204" pitchFamily="18" charset="0"/>
                  </a:rPr>
                  <a:t>. (7</a:t>
                </a:r>
                <a:r>
                  <a:rPr lang="en-US" dirty="0" smtClean="0">
                    <a:latin typeface="Cambria" panose="02040503050406030204" pitchFamily="18" charset="0"/>
                    <a:ea typeface="Cambria" panose="02040503050406030204" pitchFamily="18" charset="0"/>
                  </a:rPr>
                  <a:t>)</a:t>
                </a:r>
                <a:r>
                  <a:rPr lang="ro-RO" dirty="0" smtClean="0">
                    <a:latin typeface="Cambria" panose="02040503050406030204" pitchFamily="18" charset="0"/>
                    <a:ea typeface="Cambria" panose="02040503050406030204" pitchFamily="18" charset="0"/>
                  </a:rPr>
                  <a:t>.</a:t>
                </a:r>
                <a:endParaRPr lang="ro-RO" dirty="0">
                  <a:latin typeface="Cambria" panose="02040503050406030204" pitchFamily="18" charset="0"/>
                  <a:ea typeface="Cambria" panose="02040503050406030204" pitchFamily="18" charset="0"/>
                </a:endParaRPr>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xfrm>
                <a:off x="609600" y="1280161"/>
                <a:ext cx="10972800" cy="4879570"/>
              </a:xfrm>
              <a:blipFill>
                <a:blip r:embed="rId2"/>
                <a:stretch>
                  <a:fillRect t="-2625" r="-889" b="-1500"/>
                </a:stretch>
              </a:blipFill>
            </p:spPr>
            <p:txBody>
              <a:bodyPr/>
              <a:lstStyle/>
              <a:p>
                <a:r>
                  <a:rPr lang="en-US">
                    <a:noFill/>
                  </a:rPr>
                  <a:t> </a:t>
                </a:r>
              </a:p>
            </p:txBody>
          </p:sp>
        </mc:Fallback>
      </mc:AlternateContent>
      <p:sp>
        <p:nvSpPr>
          <p:cNvPr id="3" name="Title 2"/>
          <p:cNvSpPr>
            <a:spLocks noGrp="1"/>
          </p:cNvSpPr>
          <p:nvPr>
            <p:ph type="title"/>
          </p:nvPr>
        </p:nvSpPr>
        <p:spPr>
          <a:xfrm>
            <a:off x="609600" y="274639"/>
            <a:ext cx="10972800" cy="939020"/>
          </a:xfrm>
        </p:spPr>
        <p:txBody>
          <a:bodyPr>
            <a:normAutofit/>
          </a:bodyPr>
          <a:lstStyle/>
          <a:p>
            <a:pPr algn="ctr"/>
            <a:r>
              <a:rPr lang="ro-RO" sz="2400" dirty="0" smtClean="0">
                <a:latin typeface="Cambria" panose="02040503050406030204" pitchFamily="18" charset="0"/>
              </a:rPr>
              <a:t>(1)</a:t>
            </a:r>
            <a:r>
              <a:rPr lang="en-US" sz="2400" dirty="0" err="1" smtClean="0">
                <a:latin typeface="Cambria" panose="02040503050406030204" pitchFamily="18" charset="0"/>
              </a:rPr>
              <a:t>Calcul</a:t>
            </a:r>
            <a:r>
              <a:rPr lang="ro-RO" sz="2400" dirty="0" err="1">
                <a:latin typeface="Cambria" panose="02040503050406030204" pitchFamily="18" charset="0"/>
              </a:rPr>
              <a:t>ul</a:t>
            </a:r>
            <a:r>
              <a:rPr lang="en-US" sz="2400" dirty="0">
                <a:latin typeface="Cambria" panose="02040503050406030204" pitchFamily="18" charset="0"/>
              </a:rPr>
              <a:t> </a:t>
            </a:r>
            <a:r>
              <a:rPr lang="en-US" sz="2400" dirty="0" err="1">
                <a:latin typeface="Cambria" panose="02040503050406030204" pitchFamily="18" charset="0"/>
              </a:rPr>
              <a:t>mediei</a:t>
            </a:r>
            <a:r>
              <a:rPr lang="en-US" sz="2400" dirty="0">
                <a:latin typeface="Cambria" panose="02040503050406030204" pitchFamily="18" charset="0"/>
              </a:rPr>
              <a:t> de </a:t>
            </a:r>
            <a:r>
              <a:rPr lang="en-US" sz="2400" dirty="0" err="1">
                <a:latin typeface="Cambria" panose="02040503050406030204" pitchFamily="18" charset="0"/>
              </a:rPr>
              <a:t>admitere</a:t>
            </a:r>
            <a:r>
              <a:rPr lang="en-US" sz="2400" dirty="0">
                <a:latin typeface="Cambria" panose="02040503050406030204" pitchFamily="18" charset="0"/>
              </a:rPr>
              <a:t> </a:t>
            </a:r>
            <a:r>
              <a:rPr lang="en-US" sz="2400" dirty="0" err="1">
                <a:latin typeface="Cambria" panose="02040503050406030204" pitchFamily="18" charset="0"/>
              </a:rPr>
              <a:t>în</a:t>
            </a:r>
            <a:r>
              <a:rPr lang="en-US" sz="2400" dirty="0">
                <a:latin typeface="Cambria" panose="02040503050406030204" pitchFamily="18" charset="0"/>
              </a:rPr>
              <a:t> </a:t>
            </a:r>
            <a:r>
              <a:rPr lang="en-US" sz="2400" dirty="0" err="1">
                <a:latin typeface="Cambria" panose="02040503050406030204" pitchFamily="18" charset="0"/>
              </a:rPr>
              <a:t>învățământul</a:t>
            </a:r>
            <a:r>
              <a:rPr lang="en-US" sz="2400" dirty="0">
                <a:latin typeface="Cambria" panose="02040503050406030204" pitchFamily="18" charset="0"/>
              </a:rPr>
              <a:t> </a:t>
            </a:r>
            <a:r>
              <a:rPr lang="en-US" sz="2400" u="sng" dirty="0">
                <a:latin typeface="Cambria" panose="02040503050406030204" pitchFamily="18" charset="0"/>
              </a:rPr>
              <a:t>dual</a:t>
            </a:r>
            <a:r>
              <a:rPr lang="en-US" sz="2400" dirty="0">
                <a:latin typeface="Cambria" panose="02040503050406030204" pitchFamily="18" charset="0"/>
              </a:rPr>
              <a:t> se </a:t>
            </a:r>
            <a:r>
              <a:rPr lang="en-US" sz="2400" dirty="0" smtClean="0">
                <a:latin typeface="Cambria" panose="02040503050406030204" pitchFamily="18" charset="0"/>
              </a:rPr>
              <a:t>face</a:t>
            </a:r>
            <a:r>
              <a:rPr lang="ro-RO" sz="2400" dirty="0" smtClean="0">
                <a:latin typeface="Cambria" panose="02040503050406030204" pitchFamily="18" charset="0"/>
              </a:rPr>
              <a:t> cf. </a:t>
            </a:r>
            <a:r>
              <a:rPr lang="ro-RO" sz="2400" dirty="0">
                <a:latin typeface="Cambria" panose="02040503050406030204" pitchFamily="18" charset="0"/>
              </a:rPr>
              <a:t>p</a:t>
            </a:r>
            <a:r>
              <a:rPr lang="ro-RO" sz="2400" dirty="0" smtClean="0">
                <a:latin typeface="Cambria" panose="02040503050406030204" pitchFamily="18" charset="0"/>
              </a:rPr>
              <a:t>revederilor OME nr. </a:t>
            </a:r>
            <a:r>
              <a:rPr lang="en-US" sz="2400" dirty="0" smtClean="0">
                <a:latin typeface="Cambria" panose="02040503050406030204" pitchFamily="18" charset="0"/>
              </a:rPr>
              <a:t> </a:t>
            </a:r>
            <a:r>
              <a:rPr lang="ro-RO" sz="2400" dirty="0" smtClean="0">
                <a:latin typeface="Cambria" panose="02040503050406030204" pitchFamily="18" charset="0"/>
              </a:rPr>
              <a:t>5442/2022, care modifică OMEN nr. 3556/2017, </a:t>
            </a:r>
            <a:r>
              <a:rPr lang="en-US" sz="2400" dirty="0" err="1" smtClean="0">
                <a:latin typeface="Cambria" panose="02040503050406030204" pitchFamily="18" charset="0"/>
              </a:rPr>
              <a:t>astfel</a:t>
            </a:r>
            <a:r>
              <a:rPr lang="ro-RO" sz="2400" dirty="0">
                <a:latin typeface="Cambria" panose="02040503050406030204" pitchFamily="18" charset="0"/>
              </a:rPr>
              <a:t>:</a:t>
            </a:r>
            <a:endParaRPr lang="en-US" sz="2400" dirty="0">
              <a:latin typeface="Cambria" panose="02040503050406030204" pitchFamily="18" charset="0"/>
            </a:endParaRPr>
          </a:p>
        </p:txBody>
      </p:sp>
    </p:spTree>
    <p:extLst>
      <p:ext uri="{BB962C8B-B14F-4D97-AF65-F5344CB8AC3E}">
        <p14:creationId xmlns:p14="http://schemas.microsoft.com/office/powerpoint/2010/main" val="1979210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a:latin typeface="Cambria" panose="02040503050406030204" pitchFamily="18" charset="0"/>
              </a:rPr>
              <a:t>b) </a:t>
            </a:r>
            <a:r>
              <a:rPr lang="en-US" dirty="0" err="1">
                <a:latin typeface="Cambria" panose="02040503050406030204" pitchFamily="18" charset="0"/>
              </a:rPr>
              <a:t>în</a:t>
            </a:r>
            <a:r>
              <a:rPr lang="en-US" dirty="0">
                <a:latin typeface="Cambria" panose="02040503050406030204" pitchFamily="18" charset="0"/>
              </a:rPr>
              <a:t> </a:t>
            </a:r>
            <a:r>
              <a:rPr lang="en-US" dirty="0" err="1">
                <a:latin typeface="Cambria" panose="02040503050406030204" pitchFamily="18" charset="0"/>
              </a:rPr>
              <a:t>cazurile</a:t>
            </a:r>
            <a:r>
              <a:rPr lang="en-US" dirty="0">
                <a:latin typeface="Cambria" panose="02040503050406030204" pitchFamily="18" charset="0"/>
              </a:rPr>
              <a:t> </a:t>
            </a:r>
            <a:r>
              <a:rPr lang="en-US" dirty="0" err="1">
                <a:latin typeface="Cambria" panose="02040503050406030204" pitchFamily="18" charset="0"/>
              </a:rPr>
              <a:t>menționate</a:t>
            </a:r>
            <a:r>
              <a:rPr lang="en-US" dirty="0">
                <a:latin typeface="Cambria" panose="02040503050406030204" pitchFamily="18" charset="0"/>
              </a:rPr>
              <a:t> la art. 10 lit. </a:t>
            </a:r>
            <a:r>
              <a:rPr lang="en-US" dirty="0">
                <a:solidFill>
                  <a:srgbClr val="FF0000"/>
                </a:solidFill>
                <a:latin typeface="Cambria" panose="02040503050406030204" pitchFamily="18" charset="0"/>
              </a:rPr>
              <a:t>b) </a:t>
            </a:r>
            <a:r>
              <a:rPr lang="ro-RO" dirty="0">
                <a:latin typeface="Cambria" panose="02040503050406030204" pitchFamily="18" charset="0"/>
              </a:rPr>
              <a:t>(</a:t>
            </a:r>
            <a:r>
              <a:rPr lang="en-US" i="1" dirty="0" err="1">
                <a:latin typeface="Cambria" panose="02040503050406030204" pitchFamily="18" charset="0"/>
              </a:rPr>
              <a:t>situația</a:t>
            </a:r>
            <a:r>
              <a:rPr lang="en-US" i="1" dirty="0">
                <a:latin typeface="Cambria" panose="02040503050406030204" pitchFamily="18" charset="0"/>
              </a:rPr>
              <a:t> </a:t>
            </a:r>
            <a:r>
              <a:rPr lang="en-US" i="1" dirty="0" err="1">
                <a:latin typeface="Cambria" panose="02040503050406030204" pitchFamily="18" charset="0"/>
              </a:rPr>
              <a:t>în</a:t>
            </a:r>
            <a:r>
              <a:rPr lang="en-US" i="1" dirty="0">
                <a:latin typeface="Cambria" panose="02040503050406030204" pitchFamily="18" charset="0"/>
              </a:rPr>
              <a:t> care </a:t>
            </a:r>
            <a:r>
              <a:rPr lang="en-US" i="1" dirty="0" err="1">
                <a:latin typeface="Cambria" panose="02040503050406030204" pitchFamily="18" charset="0"/>
              </a:rPr>
              <a:t>prin</a:t>
            </a:r>
            <a:r>
              <a:rPr lang="en-US" i="1" dirty="0">
                <a:latin typeface="Cambria" panose="02040503050406030204" pitchFamily="18" charset="0"/>
              </a:rPr>
              <a:t> </a:t>
            </a:r>
            <a:r>
              <a:rPr lang="en-US" i="1" dirty="0" err="1">
                <a:latin typeface="Cambria" panose="02040503050406030204" pitchFamily="18" charset="0"/>
              </a:rPr>
              <a:t>procedura</a:t>
            </a:r>
            <a:r>
              <a:rPr lang="en-US" i="1" dirty="0">
                <a:latin typeface="Cambria" panose="02040503050406030204" pitchFamily="18" charset="0"/>
              </a:rPr>
              <a:t> de </a:t>
            </a:r>
            <a:r>
              <a:rPr lang="en-US" i="1" dirty="0" err="1">
                <a:latin typeface="Cambria" panose="02040503050406030204" pitchFamily="18" charset="0"/>
              </a:rPr>
              <a:t>admitere</a:t>
            </a:r>
            <a:r>
              <a:rPr lang="en-US" i="1" dirty="0">
                <a:latin typeface="Cambria" panose="02040503050406030204" pitchFamily="18" charset="0"/>
              </a:rPr>
              <a:t> </a:t>
            </a:r>
            <a:r>
              <a:rPr lang="en-US" i="1" dirty="0" err="1">
                <a:latin typeface="Cambria" panose="02040503050406030204" pitchFamily="18" charset="0"/>
              </a:rPr>
              <a:t>elaborată</a:t>
            </a:r>
            <a:r>
              <a:rPr lang="en-US" i="1" dirty="0">
                <a:latin typeface="Cambria" panose="02040503050406030204" pitchFamily="18" charset="0"/>
              </a:rPr>
              <a:t> de </a:t>
            </a:r>
            <a:r>
              <a:rPr lang="en-US" i="1" dirty="0" err="1">
                <a:latin typeface="Cambria" panose="02040503050406030204" pitchFamily="18" charset="0"/>
              </a:rPr>
              <a:t>unitatea</a:t>
            </a:r>
            <a:r>
              <a:rPr lang="en-US" i="1" dirty="0">
                <a:latin typeface="Cambria" panose="02040503050406030204" pitchFamily="18" charset="0"/>
              </a:rPr>
              <a:t> de </a:t>
            </a:r>
            <a:r>
              <a:rPr lang="en-US" i="1" dirty="0" err="1">
                <a:latin typeface="Cambria" panose="02040503050406030204" pitchFamily="18" charset="0"/>
              </a:rPr>
              <a:t>învățământ</a:t>
            </a:r>
            <a:r>
              <a:rPr lang="en-US" i="1" dirty="0">
                <a:latin typeface="Cambria" panose="02040503050406030204" pitchFamily="18" charset="0"/>
              </a:rPr>
              <a:t> </a:t>
            </a:r>
            <a:r>
              <a:rPr lang="en-US" i="1" dirty="0" err="1">
                <a:latin typeface="Cambria" panose="02040503050406030204" pitchFamily="18" charset="0"/>
              </a:rPr>
              <a:t>în</a:t>
            </a:r>
            <a:r>
              <a:rPr lang="en-US" i="1" dirty="0">
                <a:latin typeface="Cambria" panose="02040503050406030204" pitchFamily="18" charset="0"/>
              </a:rPr>
              <a:t> </a:t>
            </a:r>
            <a:r>
              <a:rPr lang="en-US" i="1" dirty="0" err="1">
                <a:latin typeface="Cambria" panose="02040503050406030204" pitchFamily="18" charset="0"/>
              </a:rPr>
              <a:t>colaborare</a:t>
            </a:r>
            <a:r>
              <a:rPr lang="en-US" i="1" dirty="0">
                <a:latin typeface="Cambria" panose="02040503050406030204" pitchFamily="18" charset="0"/>
              </a:rPr>
              <a:t> cu </a:t>
            </a:r>
            <a:r>
              <a:rPr lang="en-US" i="1" dirty="0" err="1">
                <a:latin typeface="Cambria" panose="02040503050406030204" pitchFamily="18" charset="0"/>
              </a:rPr>
              <a:t>operatorii</a:t>
            </a:r>
            <a:r>
              <a:rPr lang="en-US" i="1" dirty="0">
                <a:latin typeface="Cambria" panose="02040503050406030204" pitchFamily="18" charset="0"/>
              </a:rPr>
              <a:t> </a:t>
            </a:r>
            <a:r>
              <a:rPr lang="en-US" i="1" dirty="0" err="1">
                <a:latin typeface="Cambria" panose="02040503050406030204" pitchFamily="18" charset="0"/>
              </a:rPr>
              <a:t>economici</a:t>
            </a:r>
            <a:r>
              <a:rPr lang="en-US" i="1" dirty="0">
                <a:latin typeface="Cambria" panose="02040503050406030204" pitchFamily="18" charset="0"/>
              </a:rPr>
              <a:t> </a:t>
            </a:r>
            <a:r>
              <a:rPr lang="en-US" i="1" dirty="0" err="1">
                <a:latin typeface="Cambria" panose="02040503050406030204" pitchFamily="18" charset="0"/>
              </a:rPr>
              <a:t>parteneri</a:t>
            </a:r>
            <a:r>
              <a:rPr lang="en-US" i="1" dirty="0">
                <a:latin typeface="Cambria" panose="02040503050406030204" pitchFamily="18" charset="0"/>
              </a:rPr>
              <a:t> s-au </a:t>
            </a:r>
            <a:r>
              <a:rPr lang="en-US" i="1" dirty="0" err="1">
                <a:latin typeface="Cambria" panose="02040503050406030204" pitchFamily="18" charset="0"/>
              </a:rPr>
              <a:t>organizat</a:t>
            </a:r>
            <a:r>
              <a:rPr lang="en-US" i="1" dirty="0">
                <a:latin typeface="Cambria" panose="02040503050406030204" pitchFamily="18" charset="0"/>
              </a:rPr>
              <a:t> probe </a:t>
            </a:r>
            <a:r>
              <a:rPr lang="en-US" i="1" dirty="0" err="1">
                <a:latin typeface="Cambria" panose="02040503050406030204" pitchFamily="18" charset="0"/>
              </a:rPr>
              <a:t>eliminatorii</a:t>
            </a:r>
            <a:r>
              <a:rPr lang="en-US" i="1" dirty="0">
                <a:latin typeface="Cambria" panose="02040503050406030204" pitchFamily="18" charset="0"/>
              </a:rPr>
              <a:t> </a:t>
            </a:r>
            <a:r>
              <a:rPr lang="en-US" i="1" dirty="0" err="1">
                <a:latin typeface="Cambria" panose="02040503050406030204" pitchFamily="18" charset="0"/>
              </a:rPr>
              <a:t>și</a:t>
            </a:r>
            <a:r>
              <a:rPr lang="en-US" i="1" dirty="0">
                <a:latin typeface="Cambria" panose="02040503050406030204" pitchFamily="18" charset="0"/>
              </a:rPr>
              <a:t> nu s-au </a:t>
            </a:r>
            <a:r>
              <a:rPr lang="en-US" i="1" dirty="0" err="1">
                <a:latin typeface="Cambria" panose="02040503050406030204" pitchFamily="18" charset="0"/>
              </a:rPr>
              <a:t>organizat</a:t>
            </a:r>
            <a:r>
              <a:rPr lang="en-US" i="1" dirty="0">
                <a:latin typeface="Cambria" panose="02040503050406030204" pitchFamily="18" charset="0"/>
              </a:rPr>
              <a:t> probe de </a:t>
            </a:r>
            <a:r>
              <a:rPr lang="en-US" i="1" dirty="0" err="1">
                <a:latin typeface="Cambria" panose="02040503050406030204" pitchFamily="18" charset="0"/>
              </a:rPr>
              <a:t>admitere</a:t>
            </a:r>
            <a:r>
              <a:rPr lang="ro-RO" dirty="0">
                <a:latin typeface="Cambria" panose="02040503050406030204" pitchFamily="18" charset="0"/>
              </a:rPr>
              <a:t>)</a:t>
            </a:r>
            <a:r>
              <a:rPr lang="en-US" dirty="0">
                <a:latin typeface="Cambria" panose="02040503050406030204" pitchFamily="18" charset="0"/>
              </a:rPr>
              <a:t>; </a:t>
            </a:r>
            <a:r>
              <a:rPr lang="en-US" dirty="0" err="1">
                <a:latin typeface="Cambria" panose="02040503050406030204" pitchFamily="18" charset="0"/>
              </a:rPr>
              <a:t>și</a:t>
            </a:r>
            <a:r>
              <a:rPr lang="en-US" dirty="0">
                <a:latin typeface="Cambria" panose="02040503050406030204" pitchFamily="18" charset="0"/>
              </a:rPr>
              <a:t> </a:t>
            </a:r>
            <a:r>
              <a:rPr lang="en-US" dirty="0">
                <a:solidFill>
                  <a:srgbClr val="FF0000"/>
                </a:solidFill>
                <a:latin typeface="Cambria" panose="02040503050406030204" pitchFamily="18" charset="0"/>
              </a:rPr>
              <a:t>d)</a:t>
            </a:r>
            <a:r>
              <a:rPr lang="en-US" dirty="0"/>
              <a:t> </a:t>
            </a:r>
            <a:r>
              <a:rPr lang="ro-RO" dirty="0"/>
              <a:t>(</a:t>
            </a:r>
            <a:r>
              <a:rPr lang="en-US" i="1" dirty="0" err="1">
                <a:latin typeface="Cambria" panose="02040503050406030204" pitchFamily="18" charset="0"/>
              </a:rPr>
              <a:t>situația</a:t>
            </a:r>
            <a:r>
              <a:rPr lang="en-US" i="1" dirty="0">
                <a:latin typeface="Cambria" panose="02040503050406030204" pitchFamily="18" charset="0"/>
              </a:rPr>
              <a:t> </a:t>
            </a:r>
            <a:r>
              <a:rPr lang="en-US" i="1" dirty="0" err="1">
                <a:latin typeface="Cambria" panose="02040503050406030204" pitchFamily="18" charset="0"/>
              </a:rPr>
              <a:t>în</a:t>
            </a:r>
            <a:r>
              <a:rPr lang="en-US" i="1" dirty="0">
                <a:latin typeface="Cambria" panose="02040503050406030204" pitchFamily="18" charset="0"/>
              </a:rPr>
              <a:t> care </a:t>
            </a:r>
            <a:r>
              <a:rPr lang="en-US" i="1" dirty="0" err="1">
                <a:latin typeface="Cambria" panose="02040503050406030204" pitchFamily="18" charset="0"/>
              </a:rPr>
              <a:t>prin</a:t>
            </a:r>
            <a:r>
              <a:rPr lang="en-US" i="1" dirty="0">
                <a:latin typeface="Cambria" panose="02040503050406030204" pitchFamily="18" charset="0"/>
              </a:rPr>
              <a:t> </a:t>
            </a:r>
            <a:r>
              <a:rPr lang="en-US" i="1" dirty="0" err="1">
                <a:latin typeface="Cambria" panose="02040503050406030204" pitchFamily="18" charset="0"/>
              </a:rPr>
              <a:t>procedura</a:t>
            </a:r>
            <a:r>
              <a:rPr lang="en-US" i="1" dirty="0">
                <a:latin typeface="Cambria" panose="02040503050406030204" pitchFamily="18" charset="0"/>
              </a:rPr>
              <a:t> de </a:t>
            </a:r>
            <a:r>
              <a:rPr lang="en-US" i="1" dirty="0" err="1">
                <a:latin typeface="Cambria" panose="02040503050406030204" pitchFamily="18" charset="0"/>
              </a:rPr>
              <a:t>admitere</a:t>
            </a:r>
            <a:r>
              <a:rPr lang="en-US" i="1" dirty="0">
                <a:latin typeface="Cambria" panose="02040503050406030204" pitchFamily="18" charset="0"/>
              </a:rPr>
              <a:t> </a:t>
            </a:r>
            <a:r>
              <a:rPr lang="en-US" i="1" dirty="0" err="1">
                <a:latin typeface="Cambria" panose="02040503050406030204" pitchFamily="18" charset="0"/>
              </a:rPr>
              <a:t>elaborată</a:t>
            </a:r>
            <a:r>
              <a:rPr lang="en-US" i="1" dirty="0">
                <a:latin typeface="Cambria" panose="02040503050406030204" pitchFamily="18" charset="0"/>
              </a:rPr>
              <a:t> de </a:t>
            </a:r>
            <a:r>
              <a:rPr lang="en-US" i="1" dirty="0" err="1">
                <a:latin typeface="Cambria" panose="02040503050406030204" pitchFamily="18" charset="0"/>
              </a:rPr>
              <a:t>unitatea</a:t>
            </a:r>
            <a:r>
              <a:rPr lang="en-US" i="1" dirty="0">
                <a:latin typeface="Cambria" panose="02040503050406030204" pitchFamily="18" charset="0"/>
              </a:rPr>
              <a:t> de </a:t>
            </a:r>
            <a:r>
              <a:rPr lang="en-US" i="1" dirty="0" err="1">
                <a:latin typeface="Cambria" panose="02040503050406030204" pitchFamily="18" charset="0"/>
              </a:rPr>
              <a:t>învățământ</a:t>
            </a:r>
            <a:r>
              <a:rPr lang="en-US" i="1" dirty="0">
                <a:latin typeface="Cambria" panose="02040503050406030204" pitchFamily="18" charset="0"/>
              </a:rPr>
              <a:t> </a:t>
            </a:r>
            <a:r>
              <a:rPr lang="en-US" i="1" dirty="0" err="1">
                <a:latin typeface="Cambria" panose="02040503050406030204" pitchFamily="18" charset="0"/>
              </a:rPr>
              <a:t>în</a:t>
            </a:r>
            <a:r>
              <a:rPr lang="en-US" i="1" dirty="0">
                <a:latin typeface="Cambria" panose="02040503050406030204" pitchFamily="18" charset="0"/>
              </a:rPr>
              <a:t> </a:t>
            </a:r>
            <a:r>
              <a:rPr lang="en-US" i="1" dirty="0" err="1">
                <a:latin typeface="Cambria" panose="02040503050406030204" pitchFamily="18" charset="0"/>
              </a:rPr>
              <a:t>colaborare</a:t>
            </a:r>
            <a:r>
              <a:rPr lang="en-US" i="1" dirty="0">
                <a:latin typeface="Cambria" panose="02040503050406030204" pitchFamily="18" charset="0"/>
              </a:rPr>
              <a:t> cu </a:t>
            </a:r>
            <a:r>
              <a:rPr lang="en-US" i="1" dirty="0" err="1">
                <a:latin typeface="Cambria" panose="02040503050406030204" pitchFamily="18" charset="0"/>
              </a:rPr>
              <a:t>operatorii</a:t>
            </a:r>
            <a:r>
              <a:rPr lang="en-US" i="1" dirty="0">
                <a:latin typeface="Cambria" panose="02040503050406030204" pitchFamily="18" charset="0"/>
              </a:rPr>
              <a:t> </a:t>
            </a:r>
            <a:r>
              <a:rPr lang="en-US" i="1" dirty="0" err="1">
                <a:latin typeface="Cambria" panose="02040503050406030204" pitchFamily="18" charset="0"/>
              </a:rPr>
              <a:t>economici</a:t>
            </a:r>
            <a:r>
              <a:rPr lang="en-US" i="1" dirty="0">
                <a:latin typeface="Cambria" panose="02040503050406030204" pitchFamily="18" charset="0"/>
              </a:rPr>
              <a:t> </a:t>
            </a:r>
            <a:r>
              <a:rPr lang="en-US" i="1" dirty="0" err="1">
                <a:latin typeface="Cambria" panose="02040503050406030204" pitchFamily="18" charset="0"/>
              </a:rPr>
              <a:t>parteneri</a:t>
            </a:r>
            <a:r>
              <a:rPr lang="en-US" i="1" dirty="0">
                <a:latin typeface="Cambria" panose="02040503050406030204" pitchFamily="18" charset="0"/>
              </a:rPr>
              <a:t> nu s-au </a:t>
            </a:r>
            <a:r>
              <a:rPr lang="en-US" i="1" dirty="0" err="1">
                <a:latin typeface="Cambria" panose="02040503050406030204" pitchFamily="18" charset="0"/>
              </a:rPr>
              <a:t>organizat</a:t>
            </a:r>
            <a:r>
              <a:rPr lang="en-US" i="1" dirty="0">
                <a:latin typeface="Cambria" panose="02040503050406030204" pitchFamily="18" charset="0"/>
              </a:rPr>
              <a:t> probe </a:t>
            </a:r>
            <a:r>
              <a:rPr lang="en-US" i="1" dirty="0" err="1">
                <a:latin typeface="Cambria" panose="02040503050406030204" pitchFamily="18" charset="0"/>
              </a:rPr>
              <a:t>eliminatorii</a:t>
            </a:r>
            <a:r>
              <a:rPr lang="en-US" i="1" dirty="0">
                <a:latin typeface="Cambria" panose="02040503050406030204" pitchFamily="18" charset="0"/>
              </a:rPr>
              <a:t> </a:t>
            </a:r>
            <a:r>
              <a:rPr lang="en-US" i="1" dirty="0" err="1">
                <a:latin typeface="Cambria" panose="02040503050406030204" pitchFamily="18" charset="0"/>
              </a:rPr>
              <a:t>și</a:t>
            </a:r>
            <a:r>
              <a:rPr lang="en-US" i="1" dirty="0">
                <a:latin typeface="Cambria" panose="02040503050406030204" pitchFamily="18" charset="0"/>
              </a:rPr>
              <a:t> </a:t>
            </a:r>
            <a:r>
              <a:rPr lang="en-US" i="1" dirty="0" err="1">
                <a:latin typeface="Cambria" panose="02040503050406030204" pitchFamily="18" charset="0"/>
              </a:rPr>
              <a:t>nici</a:t>
            </a:r>
            <a:r>
              <a:rPr lang="en-US" i="1" dirty="0">
                <a:latin typeface="Cambria" panose="02040503050406030204" pitchFamily="18" charset="0"/>
              </a:rPr>
              <a:t> probe de </a:t>
            </a:r>
            <a:r>
              <a:rPr lang="en-US" i="1" dirty="0" err="1">
                <a:latin typeface="Cambria" panose="02040503050406030204" pitchFamily="18" charset="0"/>
              </a:rPr>
              <a:t>admitere</a:t>
            </a:r>
            <a:r>
              <a:rPr lang="ro-RO" i="1" dirty="0">
                <a:latin typeface="Cambria" panose="02040503050406030204" pitchFamily="18" charset="0"/>
              </a:rPr>
              <a:t>)</a:t>
            </a:r>
            <a:r>
              <a:rPr lang="en-US" i="1" dirty="0">
                <a:latin typeface="Cambria" panose="02040503050406030204" pitchFamily="18" charset="0"/>
              </a:rPr>
              <a:t>: </a:t>
            </a:r>
            <a:endParaRPr lang="ro-RO" i="1" dirty="0">
              <a:latin typeface="Cambria" panose="02040503050406030204" pitchFamily="18" charset="0"/>
            </a:endParaRPr>
          </a:p>
          <a:p>
            <a:pPr marL="109728" indent="0" algn="ctr">
              <a:buNone/>
            </a:pPr>
            <a:r>
              <a:rPr lang="en-US" dirty="0">
                <a:latin typeface="Cambria" panose="02040503050406030204" pitchFamily="18" charset="0"/>
              </a:rPr>
              <a:t>MAID = EN, </a:t>
            </a:r>
            <a:r>
              <a:rPr lang="ro-RO" dirty="0">
                <a:latin typeface="Cambria" panose="02040503050406030204" pitchFamily="18" charset="0"/>
              </a:rPr>
              <a:t>unde:</a:t>
            </a:r>
          </a:p>
          <a:p>
            <a:pPr algn="just"/>
            <a:r>
              <a:rPr lang="en-US" dirty="0">
                <a:latin typeface="Cambria" panose="02040503050406030204" pitchFamily="18" charset="0"/>
              </a:rPr>
              <a:t>MAID = media de </a:t>
            </a:r>
            <a:r>
              <a:rPr lang="en-US" dirty="0" err="1">
                <a:latin typeface="Cambria" panose="02040503050406030204" pitchFamily="18" charset="0"/>
              </a:rPr>
              <a:t>admitere</a:t>
            </a:r>
            <a:r>
              <a:rPr lang="en-US" dirty="0">
                <a:latin typeface="Cambria" panose="02040503050406030204" pitchFamily="18" charset="0"/>
              </a:rPr>
              <a:t> </a:t>
            </a:r>
            <a:r>
              <a:rPr lang="en-US" dirty="0" err="1">
                <a:latin typeface="Cambria" panose="02040503050406030204" pitchFamily="18" charset="0"/>
              </a:rPr>
              <a:t>în</a:t>
            </a:r>
            <a:r>
              <a:rPr lang="en-US" dirty="0">
                <a:latin typeface="Cambria" panose="02040503050406030204" pitchFamily="18" charset="0"/>
              </a:rPr>
              <a:t> </a:t>
            </a:r>
            <a:r>
              <a:rPr lang="en-US" dirty="0" err="1">
                <a:latin typeface="Cambria" panose="02040503050406030204" pitchFamily="18" charset="0"/>
              </a:rPr>
              <a:t>învățământul</a:t>
            </a:r>
            <a:r>
              <a:rPr lang="en-US" dirty="0">
                <a:latin typeface="Cambria" panose="02040503050406030204" pitchFamily="18" charset="0"/>
              </a:rPr>
              <a:t> dual; </a:t>
            </a:r>
            <a:endParaRPr lang="ro-RO" dirty="0">
              <a:latin typeface="Cambria" panose="02040503050406030204" pitchFamily="18" charset="0"/>
            </a:endParaRPr>
          </a:p>
          <a:p>
            <a:pPr algn="just"/>
            <a:r>
              <a:rPr lang="en-US" dirty="0">
                <a:latin typeface="Cambria" panose="02040503050406030204" pitchFamily="18" charset="0"/>
              </a:rPr>
              <a:t>EN = media </a:t>
            </a:r>
            <a:r>
              <a:rPr lang="en-US" dirty="0" err="1">
                <a:latin typeface="Cambria" panose="02040503050406030204" pitchFamily="18" charset="0"/>
              </a:rPr>
              <a:t>generală</a:t>
            </a:r>
            <a:r>
              <a:rPr lang="en-US" dirty="0">
                <a:latin typeface="Cambria" panose="02040503050406030204" pitchFamily="18" charset="0"/>
              </a:rPr>
              <a:t> </a:t>
            </a:r>
            <a:r>
              <a:rPr lang="en-US" dirty="0" err="1">
                <a:latin typeface="Cambria" panose="02040503050406030204" pitchFamily="18" charset="0"/>
              </a:rPr>
              <a:t>obținută</a:t>
            </a:r>
            <a:r>
              <a:rPr lang="en-US" dirty="0">
                <a:latin typeface="Cambria" panose="02040503050406030204" pitchFamily="18" charset="0"/>
              </a:rPr>
              <a:t> la </a:t>
            </a:r>
            <a:r>
              <a:rPr lang="en-US" dirty="0" err="1">
                <a:latin typeface="Cambria" panose="02040503050406030204" pitchFamily="18" charset="0"/>
              </a:rPr>
              <a:t>evaluarea</a:t>
            </a:r>
            <a:r>
              <a:rPr lang="en-US" dirty="0">
                <a:latin typeface="Cambria" panose="02040503050406030204" pitchFamily="18" charset="0"/>
              </a:rPr>
              <a:t> </a:t>
            </a:r>
            <a:r>
              <a:rPr lang="en-US" dirty="0" err="1">
                <a:latin typeface="Cambria" panose="02040503050406030204" pitchFamily="18" charset="0"/>
              </a:rPr>
              <a:t>națională</a:t>
            </a:r>
            <a:r>
              <a:rPr lang="en-US" dirty="0">
                <a:latin typeface="Cambria" panose="02040503050406030204" pitchFamily="18" charset="0"/>
              </a:rPr>
              <a:t> din </a:t>
            </a:r>
            <a:r>
              <a:rPr lang="en-US" dirty="0" err="1">
                <a:latin typeface="Cambria" panose="02040503050406030204" pitchFamily="18" charset="0"/>
              </a:rPr>
              <a:t>clasa</a:t>
            </a:r>
            <a:r>
              <a:rPr lang="en-US" dirty="0">
                <a:latin typeface="Cambria" panose="02040503050406030204" pitchFamily="18" charset="0"/>
              </a:rPr>
              <a:t> a VIII-a.</a:t>
            </a:r>
          </a:p>
          <a:p>
            <a:endParaRPr lang="en-US" dirty="0"/>
          </a:p>
        </p:txBody>
      </p:sp>
      <p:sp>
        <p:nvSpPr>
          <p:cNvPr id="3" name="Title 2"/>
          <p:cNvSpPr>
            <a:spLocks noGrp="1"/>
          </p:cNvSpPr>
          <p:nvPr>
            <p:ph type="title"/>
          </p:nvPr>
        </p:nvSpPr>
        <p:spPr/>
        <p:txBody>
          <a:bodyPr>
            <a:normAutofit fontScale="90000"/>
          </a:bodyPr>
          <a:lstStyle/>
          <a:p>
            <a:pPr algn="ctr"/>
            <a:r>
              <a:rPr lang="ro-RO" dirty="0" smtClean="0">
                <a:latin typeface="Cambria" panose="02040503050406030204" pitchFamily="18" charset="0"/>
                <a:ea typeface="Cambria" panose="02040503050406030204" pitchFamily="18" charset="0"/>
              </a:rPr>
              <a:t>(2)Calculul mediei de admitere în învățământul </a:t>
            </a:r>
            <a:r>
              <a:rPr lang="ro-RO" u="sng" dirty="0" smtClean="0">
                <a:latin typeface="Cambria" panose="02040503050406030204" pitchFamily="18" charset="0"/>
                <a:ea typeface="Cambria" panose="02040503050406030204" pitchFamily="18" charset="0"/>
              </a:rPr>
              <a:t>dual</a:t>
            </a:r>
            <a:endParaRPr lang="en-US" u="sng"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2973587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n-US" b="1" dirty="0">
                <a:latin typeface="Cambria" panose="02040503050406030204" pitchFamily="18" charset="0"/>
                <a:ea typeface="Cambria" panose="02040503050406030204" pitchFamily="18" charset="0"/>
              </a:rPr>
              <a:t>ORDIN </a:t>
            </a:r>
            <a:r>
              <a:rPr lang="en-US" b="1" dirty="0" err="1">
                <a:latin typeface="Cambria" panose="02040503050406030204" pitchFamily="18" charset="0"/>
                <a:ea typeface="Cambria" panose="02040503050406030204" pitchFamily="18" charset="0"/>
              </a:rPr>
              <a:t>nr</a:t>
            </a:r>
            <a:r>
              <a:rPr lang="en-US" b="1" dirty="0">
                <a:latin typeface="Cambria" panose="02040503050406030204" pitchFamily="18" charset="0"/>
                <a:ea typeface="Cambria" panose="02040503050406030204" pitchFamily="18" charset="0"/>
              </a:rPr>
              <a:t>. 3.684 din 15 </a:t>
            </a:r>
            <a:r>
              <a:rPr lang="en-US" b="1" dirty="0" err="1">
                <a:latin typeface="Cambria" panose="02040503050406030204" pitchFamily="18" charset="0"/>
                <a:ea typeface="Cambria" panose="02040503050406030204" pitchFamily="18" charset="0"/>
              </a:rPr>
              <a:t>februarie</a:t>
            </a:r>
            <a:r>
              <a:rPr lang="en-US" b="1" dirty="0">
                <a:latin typeface="Cambria" panose="02040503050406030204" pitchFamily="18" charset="0"/>
                <a:ea typeface="Cambria" panose="02040503050406030204" pitchFamily="18" charset="0"/>
              </a:rPr>
              <a:t> </a:t>
            </a:r>
            <a:r>
              <a:rPr lang="en-US" b="1" dirty="0" smtClean="0">
                <a:latin typeface="Cambria" panose="02040503050406030204" pitchFamily="18" charset="0"/>
                <a:ea typeface="Cambria" panose="02040503050406030204" pitchFamily="18" charset="0"/>
              </a:rPr>
              <a:t>2023</a:t>
            </a:r>
            <a:r>
              <a:rPr lang="ro-RO" b="1" dirty="0" smtClean="0">
                <a:latin typeface="Cambria" panose="02040503050406030204" pitchFamily="18" charset="0"/>
                <a:ea typeface="Cambria" panose="02040503050406030204" pitchFamily="18" charset="0"/>
              </a:rPr>
              <a:t> </a:t>
            </a:r>
            <a:r>
              <a:rPr lang="en-US" b="1" dirty="0" err="1" smtClean="0">
                <a:latin typeface="Cambria" panose="02040503050406030204" pitchFamily="18" charset="0"/>
                <a:ea typeface="Cambria" panose="02040503050406030204" pitchFamily="18" charset="0"/>
              </a:rPr>
              <a:t>pentru</a:t>
            </a:r>
            <a:r>
              <a:rPr lang="en-US" b="1" dirty="0" smtClean="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aprobarea</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hlinkClick r:id="rId2"/>
              </a:rPr>
              <a:t>Procedurii</a:t>
            </a:r>
            <a:r>
              <a:rPr lang="en-US" b="1" dirty="0">
                <a:latin typeface="Cambria" panose="02040503050406030204" pitchFamily="18" charset="0"/>
                <a:ea typeface="Cambria" panose="02040503050406030204" pitchFamily="18" charset="0"/>
                <a:hlinkClick r:id="rId2"/>
              </a:rPr>
              <a:t> de </a:t>
            </a:r>
            <a:r>
              <a:rPr lang="en-US" b="1" dirty="0" err="1">
                <a:latin typeface="Cambria" panose="02040503050406030204" pitchFamily="18" charset="0"/>
                <a:ea typeface="Cambria" panose="02040503050406030204" pitchFamily="18" charset="0"/>
                <a:hlinkClick r:id="rId2"/>
              </a:rPr>
              <a:t>înscriere</a:t>
            </a:r>
            <a:r>
              <a:rPr lang="en-US" b="1" dirty="0">
                <a:latin typeface="Cambria" panose="02040503050406030204" pitchFamily="18" charset="0"/>
                <a:ea typeface="Cambria" panose="02040503050406030204" pitchFamily="18" charset="0"/>
                <a:hlinkClick r:id="rId2"/>
              </a:rPr>
              <a:t> </a:t>
            </a:r>
            <a:r>
              <a:rPr lang="en-US" b="1" dirty="0" err="1">
                <a:latin typeface="Cambria" panose="02040503050406030204" pitchFamily="18" charset="0"/>
                <a:ea typeface="Cambria" panose="02040503050406030204" pitchFamily="18" charset="0"/>
                <a:hlinkClick r:id="rId2"/>
              </a:rPr>
              <a:t>în</a:t>
            </a:r>
            <a:r>
              <a:rPr lang="en-US" b="1" dirty="0">
                <a:latin typeface="Cambria" panose="02040503050406030204" pitchFamily="18" charset="0"/>
                <a:ea typeface="Cambria" panose="02040503050406030204" pitchFamily="18" charset="0"/>
                <a:hlinkClick r:id="rId2"/>
              </a:rPr>
              <a:t> </a:t>
            </a:r>
            <a:r>
              <a:rPr lang="en-US" b="1" dirty="0" err="1">
                <a:latin typeface="Cambria" panose="02040503050406030204" pitchFamily="18" charset="0"/>
                <a:ea typeface="Cambria" panose="02040503050406030204" pitchFamily="18" charset="0"/>
                <a:hlinkClick r:id="rId2"/>
              </a:rPr>
              <a:t>clasa</a:t>
            </a:r>
            <a:r>
              <a:rPr lang="en-US" b="1" dirty="0">
                <a:latin typeface="Cambria" panose="02040503050406030204" pitchFamily="18" charset="0"/>
                <a:ea typeface="Cambria" panose="02040503050406030204" pitchFamily="18" charset="0"/>
                <a:hlinkClick r:id="rId2"/>
              </a:rPr>
              <a:t> a IX-a</a:t>
            </a:r>
            <a:r>
              <a:rPr lang="en-US" b="1" dirty="0">
                <a:latin typeface="Cambria" panose="02040503050406030204" pitchFamily="18" charset="0"/>
                <a:ea typeface="Cambria" panose="02040503050406030204" pitchFamily="18" charset="0"/>
              </a:rPr>
              <a:t> a </a:t>
            </a:r>
            <a:r>
              <a:rPr lang="en-US" b="1" dirty="0" err="1">
                <a:latin typeface="Cambria" panose="02040503050406030204" pitchFamily="18" charset="0"/>
                <a:ea typeface="Cambria" panose="02040503050406030204" pitchFamily="18" charset="0"/>
              </a:rPr>
              <a:t>elevilor</a:t>
            </a:r>
            <a:r>
              <a:rPr lang="en-US" b="1" dirty="0">
                <a:latin typeface="Cambria" panose="02040503050406030204" pitchFamily="18" charset="0"/>
                <a:ea typeface="Cambria" panose="02040503050406030204" pitchFamily="18" charset="0"/>
              </a:rPr>
              <a:t> care au </a:t>
            </a:r>
            <a:r>
              <a:rPr lang="en-US" b="1" dirty="0" err="1">
                <a:latin typeface="Cambria" panose="02040503050406030204" pitchFamily="18" charset="0"/>
                <a:ea typeface="Cambria" panose="02040503050406030204" pitchFamily="18" charset="0"/>
              </a:rPr>
              <a:t>obținut</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pe</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parcursul</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gimnaziului</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premiul</a:t>
            </a:r>
            <a:r>
              <a:rPr lang="en-US" b="1" dirty="0">
                <a:latin typeface="Cambria" panose="02040503050406030204" pitchFamily="18" charset="0"/>
                <a:ea typeface="Cambria" panose="02040503050406030204" pitchFamily="18" charset="0"/>
              </a:rPr>
              <a:t> I la </a:t>
            </a:r>
            <a:r>
              <a:rPr lang="en-US" b="1" dirty="0" err="1">
                <a:latin typeface="Cambria" panose="02040503050406030204" pitchFamily="18" charset="0"/>
                <a:ea typeface="Cambria" panose="02040503050406030204" pitchFamily="18" charset="0"/>
              </a:rPr>
              <a:t>etapa</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națională</a:t>
            </a:r>
            <a:r>
              <a:rPr lang="en-US" b="1" dirty="0">
                <a:latin typeface="Cambria" panose="02040503050406030204" pitchFamily="18" charset="0"/>
                <a:ea typeface="Cambria" panose="02040503050406030204" pitchFamily="18" charset="0"/>
              </a:rPr>
              <a:t> a </a:t>
            </a:r>
            <a:r>
              <a:rPr lang="en-US" b="1" dirty="0" err="1">
                <a:latin typeface="Cambria" panose="02040503050406030204" pitchFamily="18" charset="0"/>
                <a:ea typeface="Cambria" panose="02040503050406030204" pitchFamily="18" charset="0"/>
              </a:rPr>
              <a:t>olimpiadelor</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școlare</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organizate</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și</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finanțate</a:t>
            </a:r>
            <a:r>
              <a:rPr lang="en-US" b="1" dirty="0">
                <a:latin typeface="Cambria" panose="02040503050406030204" pitchFamily="18" charset="0"/>
                <a:ea typeface="Cambria" panose="02040503050406030204" pitchFamily="18" charset="0"/>
              </a:rPr>
              <a:t> de </a:t>
            </a:r>
            <a:r>
              <a:rPr lang="en-US" b="1" dirty="0" err="1">
                <a:latin typeface="Cambria" panose="02040503050406030204" pitchFamily="18" charset="0"/>
                <a:ea typeface="Cambria" panose="02040503050406030204" pitchFamily="18" charset="0"/>
              </a:rPr>
              <a:t>Ministerul</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Educației</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sau</a:t>
            </a:r>
            <a:r>
              <a:rPr lang="en-US" b="1" dirty="0">
                <a:latin typeface="Cambria" panose="02040503050406030204" pitchFamily="18" charset="0"/>
                <a:ea typeface="Cambria" panose="02040503050406030204" pitchFamily="18" charset="0"/>
              </a:rPr>
              <a:t> au </a:t>
            </a:r>
            <a:r>
              <a:rPr lang="en-US" b="1" dirty="0" err="1">
                <a:latin typeface="Cambria" panose="02040503050406030204" pitchFamily="18" charset="0"/>
                <a:ea typeface="Cambria" panose="02040503050406030204" pitchFamily="18" charset="0"/>
              </a:rPr>
              <a:t>obținut</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premiile</a:t>
            </a:r>
            <a:r>
              <a:rPr lang="en-US" b="1" dirty="0">
                <a:latin typeface="Cambria" panose="02040503050406030204" pitchFamily="18" charset="0"/>
                <a:ea typeface="Cambria" panose="02040503050406030204" pitchFamily="18" charset="0"/>
              </a:rPr>
              <a:t> I, II </a:t>
            </a:r>
            <a:r>
              <a:rPr lang="en-US" b="1" dirty="0" err="1">
                <a:latin typeface="Cambria" panose="02040503050406030204" pitchFamily="18" charset="0"/>
                <a:ea typeface="Cambria" panose="02040503050406030204" pitchFamily="18" charset="0"/>
              </a:rPr>
              <a:t>sau</a:t>
            </a:r>
            <a:r>
              <a:rPr lang="en-US" b="1" dirty="0">
                <a:latin typeface="Cambria" panose="02040503050406030204" pitchFamily="18" charset="0"/>
                <a:ea typeface="Cambria" panose="02040503050406030204" pitchFamily="18" charset="0"/>
              </a:rPr>
              <a:t> III la </a:t>
            </a:r>
            <a:r>
              <a:rPr lang="en-US" b="1" dirty="0" err="1">
                <a:latin typeface="Cambria" panose="02040503050406030204" pitchFamily="18" charset="0"/>
                <a:ea typeface="Cambria" panose="02040503050406030204" pitchFamily="18" charset="0"/>
              </a:rPr>
              <a:t>competiții</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internaționale</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recunoscute</a:t>
            </a:r>
            <a:r>
              <a:rPr lang="en-US" b="1" dirty="0">
                <a:latin typeface="Cambria" panose="02040503050406030204" pitchFamily="18" charset="0"/>
                <a:ea typeface="Cambria" panose="02040503050406030204" pitchFamily="18" charset="0"/>
              </a:rPr>
              <a:t> de </a:t>
            </a:r>
            <a:r>
              <a:rPr lang="en-US" b="1" dirty="0" err="1">
                <a:latin typeface="Cambria" panose="02040503050406030204" pitchFamily="18" charset="0"/>
                <a:ea typeface="Cambria" panose="02040503050406030204" pitchFamily="18" charset="0"/>
              </a:rPr>
              <a:t>Ministerul</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Educației</a:t>
            </a:r>
            <a:r>
              <a:rPr lang="en-US" b="1" dirty="0">
                <a:latin typeface="Cambria" panose="02040503050406030204" pitchFamily="18" charset="0"/>
                <a:ea typeface="Cambria" panose="02040503050406030204" pitchFamily="18" charset="0"/>
              </a:rPr>
              <a:t>, a </a:t>
            </a:r>
            <a:r>
              <a:rPr lang="en-US" b="1" dirty="0" err="1">
                <a:latin typeface="Cambria" panose="02040503050406030204" pitchFamily="18" charset="0"/>
                <a:ea typeface="Cambria" panose="02040503050406030204" pitchFamily="18" charset="0"/>
              </a:rPr>
              <a:t>listei</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privind</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corespondența</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specificului</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olimpiadei</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naționale</a:t>
            </a:r>
            <a:r>
              <a:rPr lang="en-US" b="1" dirty="0">
                <a:latin typeface="Cambria" panose="02040503050406030204" pitchFamily="18" charset="0"/>
                <a:ea typeface="Cambria" panose="02040503050406030204" pitchFamily="18" charset="0"/>
              </a:rPr>
              <a:t>/</a:t>
            </a:r>
            <a:r>
              <a:rPr lang="en-US" b="1" dirty="0" err="1">
                <a:latin typeface="Cambria" panose="02040503050406030204" pitchFamily="18" charset="0"/>
                <a:ea typeface="Cambria" panose="02040503050406030204" pitchFamily="18" charset="0"/>
              </a:rPr>
              <a:t>competiției</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internaționale</a:t>
            </a:r>
            <a:r>
              <a:rPr lang="en-US" b="1" dirty="0">
                <a:latin typeface="Cambria" panose="02040503050406030204" pitchFamily="18" charset="0"/>
                <a:ea typeface="Cambria" panose="02040503050406030204" pitchFamily="18" charset="0"/>
              </a:rPr>
              <a:t> cu </a:t>
            </a:r>
            <a:r>
              <a:rPr lang="en-US" b="1" dirty="0" err="1">
                <a:latin typeface="Cambria" panose="02040503050406030204" pitchFamily="18" charset="0"/>
                <a:ea typeface="Cambria" panose="02040503050406030204" pitchFamily="18" charset="0"/>
              </a:rPr>
              <a:t>filiera</a:t>
            </a:r>
            <a:r>
              <a:rPr lang="en-US" b="1" dirty="0">
                <a:latin typeface="Cambria" panose="02040503050406030204" pitchFamily="18" charset="0"/>
                <a:ea typeface="Cambria" panose="02040503050406030204" pitchFamily="18" charset="0"/>
              </a:rPr>
              <a:t>/</a:t>
            </a:r>
            <a:r>
              <a:rPr lang="en-US" b="1" dirty="0" err="1">
                <a:latin typeface="Cambria" panose="02040503050406030204" pitchFamily="18" charset="0"/>
                <a:ea typeface="Cambria" panose="02040503050406030204" pitchFamily="18" charset="0"/>
              </a:rPr>
              <a:t>profilul</a:t>
            </a:r>
            <a:r>
              <a:rPr lang="en-US" b="1" dirty="0">
                <a:latin typeface="Cambria" panose="02040503050406030204" pitchFamily="18" charset="0"/>
                <a:ea typeface="Cambria" panose="02040503050406030204" pitchFamily="18" charset="0"/>
              </a:rPr>
              <a:t>/</a:t>
            </a:r>
            <a:r>
              <a:rPr lang="en-US" b="1" dirty="0" err="1">
                <a:latin typeface="Cambria" panose="02040503050406030204" pitchFamily="18" charset="0"/>
                <a:ea typeface="Cambria" panose="02040503050406030204" pitchFamily="18" charset="0"/>
              </a:rPr>
              <a:t>specializarea</a:t>
            </a:r>
            <a:r>
              <a:rPr lang="en-US" b="1" dirty="0">
                <a:latin typeface="Cambria" panose="02040503050406030204" pitchFamily="18" charset="0"/>
                <a:ea typeface="Cambria" panose="02040503050406030204" pitchFamily="18" charset="0"/>
              </a:rPr>
              <a:t> la care se face </a:t>
            </a:r>
            <a:r>
              <a:rPr lang="en-US" b="1" dirty="0" err="1">
                <a:latin typeface="Cambria" panose="02040503050406030204" pitchFamily="18" charset="0"/>
                <a:ea typeface="Cambria" panose="02040503050406030204" pitchFamily="18" charset="0"/>
              </a:rPr>
              <a:t>înscrierea</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acestor</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elevi</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și</a:t>
            </a:r>
            <a:r>
              <a:rPr lang="en-US" b="1" dirty="0">
                <a:latin typeface="Cambria" panose="02040503050406030204" pitchFamily="18" charset="0"/>
                <a:ea typeface="Cambria" panose="02040503050406030204" pitchFamily="18" charset="0"/>
              </a:rPr>
              <a:t> a </a:t>
            </a:r>
            <a:r>
              <a:rPr lang="en-US" b="1" dirty="0" err="1">
                <a:latin typeface="Cambria" panose="02040503050406030204" pitchFamily="18" charset="0"/>
                <a:ea typeface="Cambria" panose="02040503050406030204" pitchFamily="18" charset="0"/>
                <a:hlinkClick r:id="rId3"/>
              </a:rPr>
              <a:t>Procedurii</a:t>
            </a:r>
            <a:r>
              <a:rPr lang="en-US" b="1" dirty="0">
                <a:latin typeface="Cambria" panose="02040503050406030204" pitchFamily="18" charset="0"/>
                <a:ea typeface="Cambria" panose="02040503050406030204" pitchFamily="18" charset="0"/>
                <a:hlinkClick r:id="rId3"/>
              </a:rPr>
              <a:t> de </a:t>
            </a:r>
            <a:r>
              <a:rPr lang="en-US" b="1" dirty="0" err="1">
                <a:latin typeface="Cambria" panose="02040503050406030204" pitchFamily="18" charset="0"/>
                <a:ea typeface="Cambria" panose="02040503050406030204" pitchFamily="18" charset="0"/>
                <a:hlinkClick r:id="rId3"/>
              </a:rPr>
              <a:t>înscriere</a:t>
            </a:r>
            <a:r>
              <a:rPr lang="en-US" b="1" dirty="0">
                <a:latin typeface="Cambria" panose="02040503050406030204" pitchFamily="18" charset="0"/>
                <a:ea typeface="Cambria" panose="02040503050406030204" pitchFamily="18" charset="0"/>
                <a:hlinkClick r:id="rId3"/>
              </a:rPr>
              <a:t> </a:t>
            </a:r>
            <a:r>
              <a:rPr lang="en-US" b="1" dirty="0" err="1">
                <a:latin typeface="Cambria" panose="02040503050406030204" pitchFamily="18" charset="0"/>
                <a:ea typeface="Cambria" panose="02040503050406030204" pitchFamily="18" charset="0"/>
                <a:hlinkClick r:id="rId3"/>
              </a:rPr>
              <a:t>în</a:t>
            </a:r>
            <a:r>
              <a:rPr lang="en-US" b="1" dirty="0">
                <a:latin typeface="Cambria" panose="02040503050406030204" pitchFamily="18" charset="0"/>
                <a:ea typeface="Cambria" panose="02040503050406030204" pitchFamily="18" charset="0"/>
                <a:hlinkClick r:id="rId3"/>
              </a:rPr>
              <a:t> </a:t>
            </a:r>
            <a:r>
              <a:rPr lang="en-US" b="1" dirty="0" err="1">
                <a:latin typeface="Cambria" panose="02040503050406030204" pitchFamily="18" charset="0"/>
                <a:ea typeface="Cambria" panose="02040503050406030204" pitchFamily="18" charset="0"/>
                <a:hlinkClick r:id="rId3"/>
              </a:rPr>
              <a:t>clasa</a:t>
            </a:r>
            <a:r>
              <a:rPr lang="en-US" b="1" dirty="0">
                <a:latin typeface="Cambria" panose="02040503050406030204" pitchFamily="18" charset="0"/>
                <a:ea typeface="Cambria" panose="02040503050406030204" pitchFamily="18" charset="0"/>
                <a:hlinkClick r:id="rId3"/>
              </a:rPr>
              <a:t> a IX-a,</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în</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anul</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școlar</a:t>
            </a:r>
            <a:r>
              <a:rPr lang="en-US" b="1" dirty="0">
                <a:latin typeface="Cambria" panose="02040503050406030204" pitchFamily="18" charset="0"/>
                <a:ea typeface="Cambria" panose="02040503050406030204" pitchFamily="18" charset="0"/>
              </a:rPr>
              <a:t> 2023-2024, a </a:t>
            </a:r>
            <a:r>
              <a:rPr lang="en-US" b="1" dirty="0" err="1">
                <a:latin typeface="Cambria" panose="02040503050406030204" pitchFamily="18" charset="0"/>
                <a:ea typeface="Cambria" panose="02040503050406030204" pitchFamily="18" charset="0"/>
              </a:rPr>
              <a:t>cetățenilor</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ucraineni</a:t>
            </a:r>
            <a:r>
              <a:rPr lang="en-US" b="1" dirty="0">
                <a:latin typeface="Cambria" panose="02040503050406030204" pitchFamily="18" charset="0"/>
                <a:ea typeface="Cambria" panose="02040503050406030204" pitchFamily="18" charset="0"/>
              </a:rPr>
              <a:t> cu </a:t>
            </a:r>
            <a:r>
              <a:rPr lang="en-US" b="1" dirty="0" err="1">
                <a:latin typeface="Cambria" panose="02040503050406030204" pitchFamily="18" charset="0"/>
                <a:ea typeface="Cambria" panose="02040503050406030204" pitchFamily="18" charset="0"/>
              </a:rPr>
              <a:t>statut</a:t>
            </a:r>
            <a:r>
              <a:rPr lang="en-US" b="1" dirty="0">
                <a:latin typeface="Cambria" panose="02040503050406030204" pitchFamily="18" charset="0"/>
                <a:ea typeface="Cambria" panose="02040503050406030204" pitchFamily="18" charset="0"/>
              </a:rPr>
              <a:t> de </a:t>
            </a:r>
            <a:r>
              <a:rPr lang="en-US" b="1" dirty="0" err="1">
                <a:latin typeface="Cambria" panose="02040503050406030204" pitchFamily="18" charset="0"/>
                <a:ea typeface="Cambria" panose="02040503050406030204" pitchFamily="18" charset="0"/>
              </a:rPr>
              <a:t>elevi</a:t>
            </a:r>
            <a:endParaRPr lang="en-US" dirty="0">
              <a:latin typeface="Cambria" panose="02040503050406030204" pitchFamily="18" charset="0"/>
              <a:ea typeface="Cambria" panose="02040503050406030204" pitchFamily="18" charset="0"/>
            </a:endParaRPr>
          </a:p>
        </p:txBody>
      </p:sp>
      <p:sp>
        <p:nvSpPr>
          <p:cNvPr id="3" name="Title 2"/>
          <p:cNvSpPr>
            <a:spLocks noGrp="1"/>
          </p:cNvSpPr>
          <p:nvPr>
            <p:ph type="title"/>
          </p:nvPr>
        </p:nvSpPr>
        <p:spPr/>
        <p:txBody>
          <a:bodyPr>
            <a:normAutofit fontScale="90000"/>
          </a:bodyPr>
          <a:lstStyle/>
          <a:p>
            <a:pPr algn="ctr"/>
            <a:r>
              <a:rPr lang="ro-RO" dirty="0" smtClean="0">
                <a:latin typeface="Cambria" panose="02040503050406030204" pitchFamily="18" charset="0"/>
                <a:ea typeface="Cambria" panose="02040503050406030204" pitchFamily="18" charset="0"/>
              </a:rPr>
              <a:t>ADMITEREA ELEVILOR OLIMPICI ȘI A CETĂȚENILOR UCRAINIENI</a:t>
            </a:r>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429423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1" y="1992922"/>
            <a:ext cx="9601196" cy="4457754"/>
          </a:xfrm>
        </p:spPr>
        <p:txBody>
          <a:bodyPr>
            <a:noAutofit/>
          </a:bodyPr>
          <a:lstStyle/>
          <a:p>
            <a:pPr algn="just">
              <a:buFont typeface="Arial" panose="020B0604020202020204" pitchFamily="34" charset="0"/>
              <a:buChar char="•"/>
            </a:pPr>
            <a:r>
              <a:rPr lang="vi-VN" sz="3200" b="1" dirty="0">
                <a:latin typeface="Cambria" panose="02040503050406030204" pitchFamily="18" charset="0"/>
              </a:rPr>
              <a:t>Probele de aptitudini organizate pentru admiterea în anul școlar 2023-2024</a:t>
            </a:r>
            <a:r>
              <a:rPr lang="en-US" sz="3200" b="1" dirty="0">
                <a:latin typeface="Cambria" panose="02040503050406030204" pitchFamily="18" charset="0"/>
              </a:rPr>
              <a:t>  </a:t>
            </a:r>
            <a:r>
              <a:rPr lang="vi-VN" sz="3200" b="1" dirty="0">
                <a:latin typeface="Cambria" panose="02040503050406030204" pitchFamily="18" charset="0"/>
              </a:rPr>
              <a:t>în liceele vocaționale se desfășoară în conformitate cu Metodologia de organizare și desfășurare și structura probelor de aptitudini pentru admiterea în liceele vocaționale, prevăzută în anexa nr. 3</a:t>
            </a:r>
            <a:r>
              <a:rPr lang="en-GB" sz="3200" b="1" dirty="0">
                <a:latin typeface="Cambria" panose="02040503050406030204" pitchFamily="18" charset="0"/>
              </a:rPr>
              <a:t> din OME nr. 5</a:t>
            </a:r>
            <a:r>
              <a:rPr lang="en-US" sz="3200" b="1" dirty="0">
                <a:latin typeface="Cambria" panose="02040503050406030204" pitchFamily="18" charset="0"/>
              </a:rPr>
              <a:t>243</a:t>
            </a:r>
            <a:r>
              <a:rPr lang="en-GB" sz="3200" b="1" dirty="0">
                <a:latin typeface="Cambria" panose="02040503050406030204" pitchFamily="18" charset="0"/>
              </a:rPr>
              <a:t>/202</a:t>
            </a:r>
            <a:r>
              <a:rPr lang="ro-RO" sz="3200" b="1" dirty="0">
                <a:latin typeface="Cambria" panose="02040503050406030204" pitchFamily="18" charset="0"/>
              </a:rPr>
              <a:t>2</a:t>
            </a:r>
            <a:r>
              <a:rPr lang="vi-VN" sz="3200" b="1" dirty="0">
                <a:latin typeface="Cambria" panose="02040503050406030204" pitchFamily="18" charset="0"/>
              </a:rPr>
              <a:t>.</a:t>
            </a:r>
            <a:endParaRPr lang="en-US" sz="3200" b="1" dirty="0">
              <a:latin typeface="Cambria" panose="02040503050406030204" pitchFamily="18" charset="0"/>
            </a:endParaRPr>
          </a:p>
        </p:txBody>
      </p:sp>
      <p:sp>
        <p:nvSpPr>
          <p:cNvPr id="2" name="Title 1"/>
          <p:cNvSpPr>
            <a:spLocks noGrp="1"/>
          </p:cNvSpPr>
          <p:nvPr>
            <p:ph type="title"/>
          </p:nvPr>
        </p:nvSpPr>
        <p:spPr>
          <a:xfrm>
            <a:off x="1295402" y="644769"/>
            <a:ext cx="9601196" cy="1348153"/>
          </a:xfrm>
        </p:spPr>
        <p:txBody>
          <a:bodyPr>
            <a:noAutofit/>
          </a:bodyPr>
          <a:lstStyle/>
          <a:p>
            <a:pPr algn="ctr"/>
            <a:r>
              <a:rPr lang="en-GB" sz="4400" b="1" dirty="0">
                <a:latin typeface="Cambria" panose="02040503050406030204" pitchFamily="18" charset="0"/>
              </a:rPr>
              <a:t>SUS</a:t>
            </a:r>
            <a:r>
              <a:rPr lang="ro-RO" sz="4400" b="1" dirty="0">
                <a:latin typeface="Cambria" panose="02040503050406030204" pitchFamily="18" charset="0"/>
              </a:rPr>
              <a:t>ŢINEREA PROBELOR DE APTITUDINI</a:t>
            </a:r>
            <a:endParaRPr lang="en-US" sz="4400" b="1" dirty="0">
              <a:latin typeface="Cambria" panose="02040503050406030204" pitchFamily="18" charset="0"/>
            </a:endParaRPr>
          </a:p>
        </p:txBody>
      </p:sp>
    </p:spTree>
    <p:extLst>
      <p:ext uri="{BB962C8B-B14F-4D97-AF65-F5344CB8AC3E}">
        <p14:creationId xmlns:p14="http://schemas.microsoft.com/office/powerpoint/2010/main" val="23958235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a:r>
              <a:rPr lang="en-US" dirty="0"/>
              <a:t> </a:t>
            </a:r>
            <a:r>
              <a:rPr lang="en-US" dirty="0" err="1">
                <a:latin typeface="Cambria" panose="02040503050406030204" pitchFamily="18" charset="0"/>
                <a:ea typeface="Cambria" panose="02040503050406030204" pitchFamily="18" charset="0"/>
                <a:hlinkClick r:id="rId2"/>
              </a:rPr>
              <a:t>Procedura</a:t>
            </a:r>
            <a:r>
              <a:rPr lang="en-US" dirty="0">
                <a:latin typeface="Cambria" panose="02040503050406030204" pitchFamily="18" charset="0"/>
                <a:ea typeface="Cambria" panose="02040503050406030204" pitchFamily="18" charset="0"/>
                <a:hlinkClick r:id="rId2"/>
              </a:rPr>
              <a:t> de </a:t>
            </a:r>
            <a:r>
              <a:rPr lang="en-US" dirty="0" err="1">
                <a:latin typeface="Cambria" panose="02040503050406030204" pitchFamily="18" charset="0"/>
                <a:ea typeface="Cambria" panose="02040503050406030204" pitchFamily="18" charset="0"/>
                <a:hlinkClick r:id="rId2"/>
              </a:rPr>
              <a:t>înscriere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clasa</a:t>
            </a:r>
            <a:r>
              <a:rPr lang="en-US" dirty="0">
                <a:latin typeface="Cambria" panose="02040503050406030204" pitchFamily="18" charset="0"/>
                <a:ea typeface="Cambria" panose="02040503050406030204" pitchFamily="18" charset="0"/>
              </a:rPr>
              <a:t> a IX-a a </a:t>
            </a:r>
            <a:r>
              <a:rPr lang="en-US" dirty="0" err="1">
                <a:latin typeface="Cambria" panose="02040503050406030204" pitchFamily="18" charset="0"/>
                <a:ea typeface="Cambria" panose="02040503050406030204" pitchFamily="18" charset="0"/>
              </a:rPr>
              <a:t>elevilor</a:t>
            </a:r>
            <a:r>
              <a:rPr lang="en-US" dirty="0">
                <a:latin typeface="Cambria" panose="02040503050406030204" pitchFamily="18" charset="0"/>
                <a:ea typeface="Cambria" panose="02040503050406030204" pitchFamily="18" charset="0"/>
              </a:rPr>
              <a:t> care au </a:t>
            </a:r>
            <a:r>
              <a:rPr lang="en-US" dirty="0" err="1">
                <a:latin typeface="Cambria" panose="02040503050406030204" pitchFamily="18" charset="0"/>
                <a:ea typeface="Cambria" panose="02040503050406030204" pitchFamily="18" charset="0"/>
              </a:rPr>
              <a:t>obținut</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parcursul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gimnaziului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premiul</a:t>
            </a:r>
            <a:r>
              <a:rPr lang="en-US" dirty="0">
                <a:latin typeface="Cambria" panose="02040503050406030204" pitchFamily="18" charset="0"/>
                <a:ea typeface="Cambria" panose="02040503050406030204" pitchFamily="18" charset="0"/>
              </a:rPr>
              <a:t> I la </a:t>
            </a:r>
            <a:r>
              <a:rPr lang="en-US" dirty="0" err="1">
                <a:latin typeface="Cambria" panose="02040503050406030204" pitchFamily="18" charset="0"/>
                <a:ea typeface="Cambria" panose="02040503050406030204" pitchFamily="18" charset="0"/>
              </a:rPr>
              <a:t>etapa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națională</a:t>
            </a:r>
            <a:r>
              <a:rPr lang="en-US" dirty="0">
                <a:latin typeface="Cambria" panose="02040503050406030204" pitchFamily="18" charset="0"/>
                <a:ea typeface="Cambria" panose="02040503050406030204" pitchFamily="18" charset="0"/>
              </a:rPr>
              <a:t> a </a:t>
            </a:r>
            <a:r>
              <a:rPr lang="en-US" dirty="0" err="1">
                <a:latin typeface="Cambria" panose="02040503050406030204" pitchFamily="18" charset="0"/>
                <a:ea typeface="Cambria" panose="02040503050406030204" pitchFamily="18" charset="0"/>
              </a:rPr>
              <a:t>olimpiadelor</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școlare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organizate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și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finanțate</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Ministerul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Educației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sau</a:t>
            </a:r>
            <a:r>
              <a:rPr lang="en-US" dirty="0">
                <a:latin typeface="Cambria" panose="02040503050406030204" pitchFamily="18" charset="0"/>
                <a:ea typeface="Cambria" panose="02040503050406030204" pitchFamily="18" charset="0"/>
              </a:rPr>
              <a:t> au </a:t>
            </a:r>
            <a:r>
              <a:rPr lang="en-US" dirty="0" err="1">
                <a:latin typeface="Cambria" panose="02040503050406030204" pitchFamily="18" charset="0"/>
                <a:ea typeface="Cambria" panose="02040503050406030204" pitchFamily="18" charset="0"/>
              </a:rPr>
              <a:t>obținut</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premiile</a:t>
            </a:r>
            <a:r>
              <a:rPr lang="en-US" dirty="0">
                <a:latin typeface="Cambria" panose="02040503050406030204" pitchFamily="18" charset="0"/>
                <a:ea typeface="Cambria" panose="02040503050406030204" pitchFamily="18" charset="0"/>
              </a:rPr>
              <a:t> I, II </a:t>
            </a:r>
            <a:r>
              <a:rPr lang="en-US" dirty="0" err="1">
                <a:latin typeface="Cambria" panose="02040503050406030204" pitchFamily="18" charset="0"/>
                <a:ea typeface="Cambria" panose="02040503050406030204" pitchFamily="18" charset="0"/>
              </a:rPr>
              <a:t>sau</a:t>
            </a:r>
            <a:r>
              <a:rPr lang="en-US" dirty="0">
                <a:latin typeface="Cambria" panose="02040503050406030204" pitchFamily="18" charset="0"/>
                <a:ea typeface="Cambria" panose="02040503050406030204" pitchFamily="18" charset="0"/>
              </a:rPr>
              <a:t> III la </a:t>
            </a:r>
            <a:r>
              <a:rPr lang="en-US" dirty="0" err="1">
                <a:latin typeface="Cambria" panose="02040503050406030204" pitchFamily="18" charset="0"/>
                <a:ea typeface="Cambria" panose="02040503050406030204" pitchFamily="18" charset="0"/>
              </a:rPr>
              <a:t>competiții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internaționale</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recunoscute</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Ministerul</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Educației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prevăzută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ro-RO" b="1" u="sng" dirty="0" smtClean="0">
                <a:latin typeface="Cambria" panose="02040503050406030204" pitchFamily="18" charset="0"/>
                <a:ea typeface="Cambria" panose="02040503050406030204" pitchFamily="18" charset="0"/>
              </a:rPr>
              <a:t>A</a:t>
            </a:r>
            <a:r>
              <a:rPr lang="en-US" b="1" u="sng" dirty="0" smtClean="0">
                <a:latin typeface="Cambria" panose="02040503050406030204" pitchFamily="18" charset="0"/>
                <a:ea typeface="Cambria" panose="02040503050406030204" pitchFamily="18" charset="0"/>
              </a:rPr>
              <a:t>NEXA NR. 1</a:t>
            </a:r>
            <a:r>
              <a:rPr lang="ro-RO" b="1" u="sng" dirty="0" smtClean="0">
                <a:latin typeface="Cambria" panose="02040503050406030204" pitchFamily="18" charset="0"/>
                <a:ea typeface="Cambria" panose="02040503050406030204" pitchFamily="18" charset="0"/>
              </a:rPr>
              <a:t> </a:t>
            </a:r>
            <a:r>
              <a:rPr lang="ro-RO" b="1" dirty="0" smtClean="0">
                <a:latin typeface="Cambria" panose="02040503050406030204" pitchFamily="18" charset="0"/>
                <a:ea typeface="Cambria" panose="02040503050406030204" pitchFamily="18" charset="0"/>
              </a:rPr>
              <a:t>la</a:t>
            </a:r>
            <a:r>
              <a:rPr lang="en-US" b="1" dirty="0" smtClean="0">
                <a:latin typeface="Cambria" panose="02040503050406030204" pitchFamily="18" charset="0"/>
                <a:ea typeface="Cambria" panose="02040503050406030204" pitchFamily="18" charset="0"/>
              </a:rPr>
              <a:t> </a:t>
            </a:r>
            <a:r>
              <a:rPr lang="en-US" b="1" dirty="0" err="1" smtClean="0">
                <a:latin typeface="Cambria" panose="02040503050406030204" pitchFamily="18" charset="0"/>
                <a:ea typeface="Cambria" panose="02040503050406030204" pitchFamily="18" charset="0"/>
              </a:rPr>
              <a:t>ordin</a:t>
            </a:r>
            <a:r>
              <a:rPr lang="ro-RO" b="1" dirty="0" smtClean="0">
                <a:latin typeface="Cambria" panose="02040503050406030204" pitchFamily="18" charset="0"/>
                <a:ea typeface="Cambria" panose="02040503050406030204" pitchFamily="18" charset="0"/>
              </a:rPr>
              <a:t>ul</a:t>
            </a:r>
            <a:r>
              <a:rPr lang="en-US" b="1" dirty="0" smtClean="0">
                <a:latin typeface="Cambria" panose="02040503050406030204" pitchFamily="18" charset="0"/>
                <a:ea typeface="Cambria" panose="02040503050406030204" pitchFamily="18" charset="0"/>
              </a:rPr>
              <a:t> </a:t>
            </a:r>
            <a:r>
              <a:rPr lang="ro-RO" b="1" dirty="0" smtClean="0">
                <a:latin typeface="Cambria" panose="02040503050406030204" pitchFamily="18" charset="0"/>
                <a:ea typeface="Cambria" panose="02040503050406030204" pitchFamily="18" charset="0"/>
              </a:rPr>
              <a:t>M. E. </a:t>
            </a:r>
            <a:r>
              <a:rPr lang="en-US" b="1" dirty="0" err="1" smtClean="0">
                <a:latin typeface="Cambria" panose="02040503050406030204" pitchFamily="18" charset="0"/>
                <a:ea typeface="Cambria" panose="02040503050406030204" pitchFamily="18" charset="0"/>
              </a:rPr>
              <a:t>nr</a:t>
            </a:r>
            <a:r>
              <a:rPr lang="en-US" b="1" dirty="0">
                <a:latin typeface="Cambria" panose="02040503050406030204" pitchFamily="18" charset="0"/>
                <a:ea typeface="Cambria" panose="02040503050406030204" pitchFamily="18" charset="0"/>
              </a:rPr>
              <a:t>. </a:t>
            </a:r>
            <a:r>
              <a:rPr lang="en-US" b="1" dirty="0" smtClean="0">
                <a:latin typeface="Cambria" panose="02040503050406030204" pitchFamily="18" charset="0"/>
                <a:ea typeface="Cambria" panose="02040503050406030204" pitchFamily="18" charset="0"/>
              </a:rPr>
              <a:t>3.684</a:t>
            </a:r>
            <a:r>
              <a:rPr lang="ro-RO" b="1" dirty="0" smtClean="0">
                <a:latin typeface="Cambria" panose="02040503050406030204" pitchFamily="18" charset="0"/>
                <a:ea typeface="Cambria" panose="02040503050406030204" pitchFamily="18" charset="0"/>
              </a:rPr>
              <a:t>/2023</a:t>
            </a:r>
            <a:r>
              <a:rPr lang="ro-RO" b="1" u="sng" dirty="0">
                <a:latin typeface="Cambria" panose="02040503050406030204" pitchFamily="18" charset="0"/>
                <a:ea typeface="Cambria" panose="02040503050406030204" pitchFamily="18" charset="0"/>
              </a:rPr>
              <a:t>.</a:t>
            </a:r>
            <a:endParaRPr lang="ro-RO" u="sng" dirty="0" smtClean="0">
              <a:latin typeface="Cambria" panose="02040503050406030204" pitchFamily="18" charset="0"/>
              <a:ea typeface="Cambria" panose="02040503050406030204" pitchFamily="18" charset="0"/>
            </a:endParaRPr>
          </a:p>
          <a:p>
            <a:pPr algn="just"/>
            <a:r>
              <a:rPr lang="ro-RO" dirty="0" err="1">
                <a:latin typeface="Cambria" panose="02040503050406030204" pitchFamily="18" charset="0"/>
                <a:ea typeface="Cambria" panose="02040503050406030204" pitchFamily="18" charset="0"/>
              </a:rPr>
              <a:t>L</a:t>
            </a:r>
            <a:r>
              <a:rPr lang="en-US" dirty="0" err="1" smtClean="0">
                <a:latin typeface="Cambria" panose="02040503050406030204" pitchFamily="18" charset="0"/>
                <a:ea typeface="Cambria" panose="02040503050406030204" pitchFamily="18" charset="0"/>
              </a:rPr>
              <a:t>ista</a:t>
            </a:r>
            <a:r>
              <a:rPr lang="en-US" dirty="0" smtClean="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privind</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corespondența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specificului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olimpiadei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naționale</a:t>
            </a:r>
            <a:r>
              <a:rPr lang="en-US" dirty="0">
                <a:latin typeface="Cambria" panose="02040503050406030204" pitchFamily="18" charset="0"/>
                <a:ea typeface="Cambria" panose="02040503050406030204" pitchFamily="18" charset="0"/>
              </a:rPr>
              <a:t>/</a:t>
            </a:r>
            <a:r>
              <a:rPr lang="en-US" dirty="0" err="1">
                <a:latin typeface="Cambria" panose="02040503050406030204" pitchFamily="18" charset="0"/>
                <a:ea typeface="Cambria" panose="02040503050406030204" pitchFamily="18" charset="0"/>
              </a:rPr>
              <a:t>competiției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internaționale</a:t>
            </a:r>
            <a:r>
              <a:rPr lang="en-US" dirty="0">
                <a:latin typeface="Cambria" panose="02040503050406030204" pitchFamily="18" charset="0"/>
                <a:ea typeface="Cambria" panose="02040503050406030204" pitchFamily="18" charset="0"/>
              </a:rPr>
              <a:t> cu </a:t>
            </a:r>
            <a:r>
              <a:rPr lang="en-US" dirty="0" err="1" smtClean="0">
                <a:latin typeface="Cambria" panose="02040503050406030204" pitchFamily="18" charset="0"/>
                <a:ea typeface="Cambria" panose="02040503050406030204" pitchFamily="18" charset="0"/>
              </a:rPr>
              <a:t>filiera</a:t>
            </a:r>
            <a:r>
              <a:rPr lang="en-US" dirty="0" smtClean="0">
                <a:latin typeface="Cambria" panose="02040503050406030204" pitchFamily="18" charset="0"/>
                <a:ea typeface="Cambria" panose="02040503050406030204" pitchFamily="18" charset="0"/>
              </a:rPr>
              <a:t>/</a:t>
            </a:r>
            <a:r>
              <a:rPr lang="en-US" dirty="0" err="1" smtClean="0">
                <a:latin typeface="Cambria" panose="02040503050406030204" pitchFamily="18" charset="0"/>
                <a:ea typeface="Cambria" panose="02040503050406030204" pitchFamily="18" charset="0"/>
              </a:rPr>
              <a:t>profilul</a:t>
            </a:r>
            <a:r>
              <a:rPr lang="en-US" dirty="0" smtClean="0">
                <a:latin typeface="Cambria" panose="02040503050406030204" pitchFamily="18" charset="0"/>
                <a:ea typeface="Cambria" panose="02040503050406030204" pitchFamily="18" charset="0"/>
              </a:rPr>
              <a:t>/</a:t>
            </a:r>
            <a:r>
              <a:rPr lang="en-US" dirty="0" err="1" smtClean="0">
                <a:latin typeface="Cambria" panose="02040503050406030204" pitchFamily="18" charset="0"/>
                <a:ea typeface="Cambria" panose="02040503050406030204" pitchFamily="18" charset="0"/>
              </a:rPr>
              <a:t>specializarea</a:t>
            </a:r>
            <a:r>
              <a:rPr lang="en-US" dirty="0" smtClean="0">
                <a:latin typeface="Cambria" panose="02040503050406030204" pitchFamily="18" charset="0"/>
                <a:ea typeface="Cambria" panose="02040503050406030204" pitchFamily="18" charset="0"/>
              </a:rPr>
              <a:t> </a:t>
            </a:r>
            <a:r>
              <a:rPr lang="en-US" dirty="0">
                <a:latin typeface="Cambria" panose="02040503050406030204" pitchFamily="18" charset="0"/>
                <a:ea typeface="Cambria" panose="02040503050406030204" pitchFamily="18" charset="0"/>
              </a:rPr>
              <a:t>la care se face </a:t>
            </a:r>
            <a:r>
              <a:rPr lang="en-US" dirty="0" err="1">
                <a:latin typeface="Cambria" panose="02040503050406030204" pitchFamily="18" charset="0"/>
                <a:ea typeface="Cambria" panose="02040503050406030204" pitchFamily="18" charset="0"/>
              </a:rPr>
              <a:t>înscrierea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elevilor</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menționați</a:t>
            </a:r>
            <a:r>
              <a:rPr lang="en-US" dirty="0">
                <a:latin typeface="Cambria" panose="02040503050406030204" pitchFamily="18" charset="0"/>
                <a:ea typeface="Cambria" panose="02040503050406030204" pitchFamily="18" charset="0"/>
              </a:rPr>
              <a:t> la </a:t>
            </a:r>
            <a:r>
              <a:rPr lang="en-US" u="sng" dirty="0">
                <a:latin typeface="Cambria" panose="02040503050406030204" pitchFamily="18" charset="0"/>
                <a:ea typeface="Cambria" panose="02040503050406030204" pitchFamily="18" charset="0"/>
              </a:rPr>
              <a:t>art. 1</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prevăzută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b="1" u="sng" dirty="0" smtClean="0">
                <a:latin typeface="Cambria" panose="02040503050406030204" pitchFamily="18" charset="0"/>
                <a:ea typeface="Cambria" panose="02040503050406030204" pitchFamily="18" charset="0"/>
              </a:rPr>
              <a:t>ANEXA NR. 2</a:t>
            </a:r>
            <a:r>
              <a:rPr lang="ro-RO" b="1" dirty="0">
                <a:latin typeface="Cambria" panose="02040503050406030204" pitchFamily="18" charset="0"/>
                <a:ea typeface="Cambria" panose="02040503050406030204" pitchFamily="18" charset="0"/>
              </a:rPr>
              <a:t> la</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ordin</a:t>
            </a:r>
            <a:r>
              <a:rPr lang="ro-RO" b="1" dirty="0">
                <a:latin typeface="Cambria" panose="02040503050406030204" pitchFamily="18" charset="0"/>
                <a:ea typeface="Cambria" panose="02040503050406030204" pitchFamily="18" charset="0"/>
              </a:rPr>
              <a:t>ul</a:t>
            </a:r>
            <a:r>
              <a:rPr lang="en-US" b="1" dirty="0">
                <a:latin typeface="Cambria" panose="02040503050406030204" pitchFamily="18" charset="0"/>
                <a:ea typeface="Cambria" panose="02040503050406030204" pitchFamily="18" charset="0"/>
              </a:rPr>
              <a:t> </a:t>
            </a:r>
            <a:r>
              <a:rPr lang="ro-RO" b="1" dirty="0">
                <a:latin typeface="Cambria" panose="02040503050406030204" pitchFamily="18" charset="0"/>
                <a:ea typeface="Cambria" panose="02040503050406030204" pitchFamily="18" charset="0"/>
              </a:rPr>
              <a:t>M. E. </a:t>
            </a:r>
            <a:r>
              <a:rPr lang="en-US" b="1" dirty="0" err="1">
                <a:latin typeface="Cambria" panose="02040503050406030204" pitchFamily="18" charset="0"/>
                <a:ea typeface="Cambria" panose="02040503050406030204" pitchFamily="18" charset="0"/>
              </a:rPr>
              <a:t>nr</a:t>
            </a:r>
            <a:r>
              <a:rPr lang="en-US" b="1" dirty="0">
                <a:latin typeface="Cambria" panose="02040503050406030204" pitchFamily="18" charset="0"/>
                <a:ea typeface="Cambria" panose="02040503050406030204" pitchFamily="18" charset="0"/>
              </a:rPr>
              <a:t>. 3.684</a:t>
            </a:r>
            <a:r>
              <a:rPr lang="ro-RO" b="1" dirty="0">
                <a:latin typeface="Cambria" panose="02040503050406030204" pitchFamily="18" charset="0"/>
                <a:ea typeface="Cambria" panose="02040503050406030204" pitchFamily="18" charset="0"/>
              </a:rPr>
              <a:t>/2023</a:t>
            </a:r>
            <a:r>
              <a:rPr lang="en-US" b="1" dirty="0" smtClean="0">
                <a:latin typeface="Cambria" panose="02040503050406030204" pitchFamily="18" charset="0"/>
                <a:ea typeface="Cambria" panose="02040503050406030204" pitchFamily="18" charset="0"/>
              </a:rPr>
              <a:t>.</a:t>
            </a:r>
            <a:endParaRPr lang="ro-RO" b="1" dirty="0" smtClean="0">
              <a:latin typeface="Cambria" panose="02040503050406030204" pitchFamily="18" charset="0"/>
              <a:ea typeface="Cambria" panose="02040503050406030204" pitchFamily="18" charset="0"/>
            </a:endParaRPr>
          </a:p>
          <a:p>
            <a:pPr algn="just"/>
            <a:r>
              <a:rPr lang="en-US" dirty="0" err="1">
                <a:latin typeface="Cambria" panose="02040503050406030204" pitchFamily="18" charset="0"/>
                <a:ea typeface="Cambria" panose="02040503050406030204" pitchFamily="18" charset="0"/>
                <a:hlinkClick r:id="rId3"/>
              </a:rPr>
              <a:t>Procedura</a:t>
            </a:r>
            <a:r>
              <a:rPr lang="en-US" dirty="0">
                <a:latin typeface="Cambria" panose="02040503050406030204" pitchFamily="18" charset="0"/>
                <a:ea typeface="Cambria" panose="02040503050406030204" pitchFamily="18" charset="0"/>
                <a:hlinkClick r:id="rId3"/>
              </a:rPr>
              <a:t> de </a:t>
            </a:r>
            <a:r>
              <a:rPr lang="en-US" dirty="0" err="1">
                <a:latin typeface="Cambria" panose="02040503050406030204" pitchFamily="18" charset="0"/>
                <a:ea typeface="Cambria" panose="02040503050406030204" pitchFamily="18" charset="0"/>
                <a:hlinkClick r:id="rId3"/>
              </a:rPr>
              <a:t>înscriere</a:t>
            </a:r>
            <a:r>
              <a:rPr lang="en-US" dirty="0">
                <a:latin typeface="Cambria" panose="02040503050406030204" pitchFamily="18" charset="0"/>
                <a:ea typeface="Cambria" panose="02040503050406030204" pitchFamily="18" charset="0"/>
                <a:hlinkClick r:id="rId3"/>
              </a:rPr>
              <a:t> </a:t>
            </a:r>
            <a:r>
              <a:rPr lang="en-US" dirty="0" err="1">
                <a:latin typeface="Cambria" panose="02040503050406030204" pitchFamily="18" charset="0"/>
                <a:ea typeface="Cambria" panose="02040503050406030204" pitchFamily="18" charset="0"/>
                <a:hlinkClick r:id="rId3"/>
              </a:rPr>
              <a:t>în</a:t>
            </a:r>
            <a:r>
              <a:rPr lang="en-US" dirty="0">
                <a:latin typeface="Cambria" panose="02040503050406030204" pitchFamily="18" charset="0"/>
                <a:ea typeface="Cambria" panose="02040503050406030204" pitchFamily="18" charset="0"/>
                <a:hlinkClick r:id="rId3"/>
              </a:rPr>
              <a:t> </a:t>
            </a:r>
            <a:r>
              <a:rPr lang="en-US" dirty="0" err="1">
                <a:latin typeface="Cambria" panose="02040503050406030204" pitchFamily="18" charset="0"/>
                <a:ea typeface="Cambria" panose="02040503050406030204" pitchFamily="18" charset="0"/>
                <a:hlinkClick r:id="rId3"/>
              </a:rPr>
              <a:t>clasa</a:t>
            </a:r>
            <a:r>
              <a:rPr lang="en-US" dirty="0">
                <a:latin typeface="Cambria" panose="02040503050406030204" pitchFamily="18" charset="0"/>
                <a:ea typeface="Cambria" panose="02040503050406030204" pitchFamily="18" charset="0"/>
                <a:hlinkClick r:id="rId3"/>
              </a:rPr>
              <a:t> a IX-a, </a:t>
            </a:r>
            <a:r>
              <a:rPr lang="en-US" dirty="0" err="1">
                <a:latin typeface="Cambria" panose="02040503050406030204" pitchFamily="18" charset="0"/>
                <a:ea typeface="Cambria" panose="02040503050406030204" pitchFamily="18" charset="0"/>
                <a:hlinkClick r:id="rId3"/>
              </a:rPr>
              <a:t>în</a:t>
            </a:r>
            <a:r>
              <a:rPr lang="en-US" dirty="0">
                <a:latin typeface="Cambria" panose="02040503050406030204" pitchFamily="18" charset="0"/>
                <a:ea typeface="Cambria" panose="02040503050406030204" pitchFamily="18" charset="0"/>
                <a:hlinkClick r:id="rId3"/>
              </a:rPr>
              <a:t> </a:t>
            </a:r>
            <a:r>
              <a:rPr lang="en-US" dirty="0" err="1">
                <a:latin typeface="Cambria" panose="02040503050406030204" pitchFamily="18" charset="0"/>
                <a:ea typeface="Cambria" panose="02040503050406030204" pitchFamily="18" charset="0"/>
                <a:hlinkClick r:id="rId3"/>
              </a:rPr>
              <a:t>anul</a:t>
            </a:r>
            <a:r>
              <a:rPr lang="en-US" dirty="0">
                <a:latin typeface="Cambria" panose="02040503050406030204" pitchFamily="18" charset="0"/>
                <a:ea typeface="Cambria" panose="02040503050406030204" pitchFamily="18" charset="0"/>
                <a:hlinkClick r:id="rId3"/>
              </a:rPr>
              <a:t> </a:t>
            </a:r>
            <a:r>
              <a:rPr lang="en-US" dirty="0" err="1">
                <a:latin typeface="Cambria" panose="02040503050406030204" pitchFamily="18" charset="0"/>
                <a:ea typeface="Cambria" panose="02040503050406030204" pitchFamily="18" charset="0"/>
                <a:hlinkClick r:id="rId3"/>
              </a:rPr>
              <a:t>școlar</a:t>
            </a:r>
            <a:r>
              <a:rPr lang="en-US" dirty="0">
                <a:latin typeface="Cambria" panose="02040503050406030204" pitchFamily="18" charset="0"/>
                <a:ea typeface="Cambria" panose="02040503050406030204" pitchFamily="18" charset="0"/>
                <a:hlinkClick r:id="rId3"/>
              </a:rPr>
              <a:t> 2023-2024</a:t>
            </a:r>
            <a:r>
              <a:rPr lang="en-US" dirty="0">
                <a:latin typeface="Cambria" panose="02040503050406030204" pitchFamily="18" charset="0"/>
                <a:ea typeface="Cambria" panose="02040503050406030204" pitchFamily="18" charset="0"/>
              </a:rPr>
              <a:t>, a </a:t>
            </a:r>
            <a:r>
              <a:rPr lang="en-US" dirty="0" err="1">
                <a:latin typeface="Cambria" panose="02040503050406030204" pitchFamily="18" charset="0"/>
                <a:ea typeface="Cambria" panose="02040503050406030204" pitchFamily="18" charset="0"/>
              </a:rPr>
              <a:t>cetățenilor</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ucraineni</a:t>
            </a:r>
            <a:r>
              <a:rPr lang="en-US" dirty="0">
                <a:latin typeface="Cambria" panose="02040503050406030204" pitchFamily="18" charset="0"/>
                <a:ea typeface="Cambria" panose="02040503050406030204" pitchFamily="18" charset="0"/>
              </a:rPr>
              <a:t> cu </a:t>
            </a:r>
            <a:r>
              <a:rPr lang="en-US" dirty="0" err="1">
                <a:latin typeface="Cambria" panose="02040503050406030204" pitchFamily="18" charset="0"/>
                <a:ea typeface="Cambria" panose="02040503050406030204" pitchFamily="18" charset="0"/>
              </a:rPr>
              <a:t>statut</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elevi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prevăzută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b="1" u="sng" dirty="0" smtClean="0">
                <a:latin typeface="Cambria" panose="02040503050406030204" pitchFamily="18" charset="0"/>
                <a:ea typeface="Cambria" panose="02040503050406030204" pitchFamily="18" charset="0"/>
              </a:rPr>
              <a:t>ANEXA NR. 3</a:t>
            </a:r>
            <a:r>
              <a:rPr lang="ro-RO" b="1" dirty="0">
                <a:latin typeface="Cambria" panose="02040503050406030204" pitchFamily="18" charset="0"/>
                <a:ea typeface="Cambria" panose="02040503050406030204" pitchFamily="18" charset="0"/>
              </a:rPr>
              <a:t> la</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ordin</a:t>
            </a:r>
            <a:r>
              <a:rPr lang="ro-RO" b="1" dirty="0">
                <a:latin typeface="Cambria" panose="02040503050406030204" pitchFamily="18" charset="0"/>
                <a:ea typeface="Cambria" panose="02040503050406030204" pitchFamily="18" charset="0"/>
              </a:rPr>
              <a:t>ul</a:t>
            </a:r>
            <a:r>
              <a:rPr lang="en-US" b="1" dirty="0">
                <a:latin typeface="Cambria" panose="02040503050406030204" pitchFamily="18" charset="0"/>
                <a:ea typeface="Cambria" panose="02040503050406030204" pitchFamily="18" charset="0"/>
              </a:rPr>
              <a:t> </a:t>
            </a:r>
            <a:r>
              <a:rPr lang="ro-RO" b="1" dirty="0">
                <a:latin typeface="Cambria" panose="02040503050406030204" pitchFamily="18" charset="0"/>
                <a:ea typeface="Cambria" panose="02040503050406030204" pitchFamily="18" charset="0"/>
              </a:rPr>
              <a:t>M. E. </a:t>
            </a:r>
            <a:r>
              <a:rPr lang="en-US" b="1" dirty="0" err="1">
                <a:latin typeface="Cambria" panose="02040503050406030204" pitchFamily="18" charset="0"/>
                <a:ea typeface="Cambria" panose="02040503050406030204" pitchFamily="18" charset="0"/>
              </a:rPr>
              <a:t>nr</a:t>
            </a:r>
            <a:r>
              <a:rPr lang="en-US" b="1" dirty="0">
                <a:latin typeface="Cambria" panose="02040503050406030204" pitchFamily="18" charset="0"/>
                <a:ea typeface="Cambria" panose="02040503050406030204" pitchFamily="18" charset="0"/>
              </a:rPr>
              <a:t>. 3.684</a:t>
            </a:r>
            <a:r>
              <a:rPr lang="ro-RO" b="1" dirty="0">
                <a:latin typeface="Cambria" panose="02040503050406030204" pitchFamily="18" charset="0"/>
                <a:ea typeface="Cambria" panose="02040503050406030204" pitchFamily="18" charset="0"/>
              </a:rPr>
              <a:t>/2023</a:t>
            </a:r>
            <a:r>
              <a:rPr lang="en-US" b="1" dirty="0" smtClean="0">
                <a:latin typeface="Cambria" panose="02040503050406030204" pitchFamily="18" charset="0"/>
                <a:ea typeface="Cambria" panose="02040503050406030204" pitchFamily="18" charset="0"/>
              </a:rPr>
              <a:t>.</a:t>
            </a:r>
            <a:endParaRPr lang="en-US" b="1" dirty="0">
              <a:latin typeface="Cambria" panose="02040503050406030204" pitchFamily="18" charset="0"/>
              <a:ea typeface="Cambria" panose="02040503050406030204" pitchFamily="18" charset="0"/>
            </a:endParaRPr>
          </a:p>
        </p:txBody>
      </p:sp>
      <p:sp>
        <p:nvSpPr>
          <p:cNvPr id="3" name="Title 2"/>
          <p:cNvSpPr>
            <a:spLocks noGrp="1"/>
          </p:cNvSpPr>
          <p:nvPr>
            <p:ph type="title"/>
          </p:nvPr>
        </p:nvSpPr>
        <p:spPr/>
        <p:txBody>
          <a:bodyPr>
            <a:normAutofit fontScale="90000"/>
          </a:bodyPr>
          <a:lstStyle/>
          <a:p>
            <a:pPr algn="ctr"/>
            <a:r>
              <a:rPr lang="ro-RO" dirty="0">
                <a:latin typeface="Cambria" panose="02040503050406030204" pitchFamily="18" charset="0"/>
                <a:ea typeface="Cambria" panose="02040503050406030204" pitchFamily="18" charset="0"/>
              </a:rPr>
              <a:t>ADMITEREA ELEVILOR OLIMPICI ȘI A CETĂȚENILOR UCRAINIENI</a:t>
            </a:r>
            <a:endParaRPr lang="en-US" dirty="0"/>
          </a:p>
        </p:txBody>
      </p:sp>
    </p:spTree>
    <p:extLst>
      <p:ext uri="{BB962C8B-B14F-4D97-AF65-F5344CB8AC3E}">
        <p14:creationId xmlns:p14="http://schemas.microsoft.com/office/powerpoint/2010/main" val="9085557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ro-RO" b="1" u="sng" dirty="0">
                <a:latin typeface="Cambria" panose="02040503050406030204" pitchFamily="18" charset="0"/>
                <a:ea typeface="Cambria" panose="02040503050406030204" pitchFamily="18" charset="0"/>
              </a:rPr>
              <a:t>10 – 11 iulie </a:t>
            </a:r>
            <a:r>
              <a:rPr lang="ro-RO" b="1" u="sng" dirty="0" smtClean="0">
                <a:latin typeface="Cambria" panose="02040503050406030204" pitchFamily="18" charset="0"/>
                <a:ea typeface="Cambria" panose="02040503050406030204" pitchFamily="18" charset="0"/>
              </a:rPr>
              <a:t>2023</a:t>
            </a:r>
          </a:p>
          <a:p>
            <a:pPr algn="just"/>
            <a:r>
              <a:rPr lang="ro-RO" dirty="0">
                <a:latin typeface="Cambria" panose="02040503050406030204" pitchFamily="18" charset="0"/>
                <a:ea typeface="Cambria" panose="02040503050406030204" pitchFamily="18" charset="0"/>
              </a:rPr>
              <a:t>Înscrierea și repartizarea candidaților pentru învățământul special Repartizarea se face conform unei proceduri stabilite de către comisia de </a:t>
            </a:r>
            <a:r>
              <a:rPr lang="ro-RO" dirty="0" smtClean="0">
                <a:latin typeface="Cambria" panose="02040503050406030204" pitchFamily="18" charset="0"/>
                <a:ea typeface="Cambria" panose="02040503050406030204" pitchFamily="18" charset="0"/>
              </a:rPr>
              <a:t>admitere județeană/a</a:t>
            </a:r>
            <a:r>
              <a:rPr lang="ro-RO" dirty="0">
                <a:latin typeface="Cambria" panose="02040503050406030204" pitchFamily="18" charset="0"/>
                <a:ea typeface="Cambria" panose="02040503050406030204" pitchFamily="18" charset="0"/>
              </a:rPr>
              <a:t> </a:t>
            </a:r>
            <a:r>
              <a:rPr lang="ro-RO" dirty="0" smtClean="0">
                <a:latin typeface="Cambria" panose="02040503050406030204" pitchFamily="18" charset="0"/>
                <a:ea typeface="Cambria" panose="02040503050406030204" pitchFamily="18" charset="0"/>
              </a:rPr>
              <a:t>municipiului București, publicate</a:t>
            </a:r>
            <a:r>
              <a:rPr lang="ro-RO" dirty="0">
                <a:latin typeface="Cambria" panose="02040503050406030204" pitchFamily="18" charset="0"/>
                <a:ea typeface="Cambria" panose="02040503050406030204" pitchFamily="18" charset="0"/>
              </a:rPr>
              <a:t>	pe	site-ul inspectoratului școlar județean/al Municipiului București și comunicate unităților de învățământ până la data de </a:t>
            </a:r>
            <a:r>
              <a:rPr lang="ro-RO" b="1" dirty="0">
                <a:latin typeface="Cambria" panose="02040503050406030204" pitchFamily="18" charset="0"/>
                <a:ea typeface="Cambria" panose="02040503050406030204" pitchFamily="18" charset="0"/>
              </a:rPr>
              <a:t>9 iunie 2023</a:t>
            </a:r>
            <a:r>
              <a:rPr lang="ro-RO" dirty="0">
                <a:latin typeface="Cambria" panose="02040503050406030204" pitchFamily="18" charset="0"/>
                <a:ea typeface="Cambria" panose="02040503050406030204" pitchFamily="18" charset="0"/>
              </a:rPr>
              <a:t>. Procedura poate să prevadă inclusiv posibilitatea de repartizare computerizată a candidaților, în funcție de opțiunile exprimate de </a:t>
            </a:r>
            <a:r>
              <a:rPr lang="ro-RO" dirty="0" smtClean="0">
                <a:latin typeface="Cambria" panose="02040503050406030204" pitchFamily="18" charset="0"/>
                <a:ea typeface="Cambria" panose="02040503050406030204" pitchFamily="18" charset="0"/>
              </a:rPr>
              <a:t>aceștia.</a:t>
            </a:r>
            <a:r>
              <a:rPr lang="ro-RO" u="sng" dirty="0" smtClean="0">
                <a:latin typeface="Cambria" panose="02040503050406030204" pitchFamily="18" charset="0"/>
                <a:ea typeface="Cambria" panose="02040503050406030204" pitchFamily="18" charset="0"/>
              </a:rPr>
              <a:t> </a:t>
            </a:r>
            <a:endParaRPr lang="en-US" u="sng" dirty="0">
              <a:latin typeface="Cambria" panose="02040503050406030204" pitchFamily="18" charset="0"/>
              <a:ea typeface="Cambria" panose="02040503050406030204" pitchFamily="18" charset="0"/>
            </a:endParaRPr>
          </a:p>
        </p:txBody>
      </p:sp>
      <p:sp>
        <p:nvSpPr>
          <p:cNvPr id="3" name="Title 2"/>
          <p:cNvSpPr>
            <a:spLocks noGrp="1"/>
          </p:cNvSpPr>
          <p:nvPr>
            <p:ph type="title"/>
          </p:nvPr>
        </p:nvSpPr>
        <p:spPr/>
        <p:txBody>
          <a:bodyPr>
            <a:normAutofit fontScale="90000"/>
          </a:bodyPr>
          <a:lstStyle/>
          <a:p>
            <a:pPr algn="ctr"/>
            <a:r>
              <a:rPr lang="ro-RO" dirty="0">
                <a:effectLst/>
                <a:latin typeface="Cambria" panose="02040503050406030204" pitchFamily="18" charset="0"/>
                <a:ea typeface="Cambria" panose="02040503050406030204" pitchFamily="18" charset="0"/>
              </a:rPr>
              <a:t>Admiterea candidaților pentru învățământul special</a:t>
            </a:r>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0888384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ro-RO" sz="3200" b="1" u="sng" dirty="0">
                <a:latin typeface="Cambria" panose="02040503050406030204" pitchFamily="18" charset="0"/>
                <a:ea typeface="Cambria" panose="02040503050406030204" pitchFamily="18" charset="0"/>
              </a:rPr>
              <a:t>20-21, 24 – 25 iulie </a:t>
            </a:r>
            <a:r>
              <a:rPr lang="ro-RO" sz="3200" b="1" u="sng" dirty="0" smtClean="0">
                <a:latin typeface="Cambria" panose="02040503050406030204" pitchFamily="18" charset="0"/>
                <a:ea typeface="Cambria" panose="02040503050406030204" pitchFamily="18" charset="0"/>
              </a:rPr>
              <a:t>2023 </a:t>
            </a:r>
            <a:r>
              <a:rPr lang="ro-RO" sz="3200" dirty="0" smtClean="0">
                <a:latin typeface="Cambria" panose="02040503050406030204" pitchFamily="18" charset="0"/>
                <a:ea typeface="Cambria" panose="02040503050406030204" pitchFamily="18" charset="0"/>
              </a:rPr>
              <a:t>- </a:t>
            </a:r>
            <a:r>
              <a:rPr lang="ro-RO" sz="3200" dirty="0">
                <a:latin typeface="Cambria" panose="02040503050406030204" pitchFamily="18" charset="0"/>
                <a:ea typeface="Cambria" panose="02040503050406030204" pitchFamily="18" charset="0"/>
              </a:rPr>
              <a:t>Înscrierea la învățământul seral sau cu frecvență redusă a candidaților din seriile anterioare care împlinesc vârsta de 18 ani până la data începerii cursurilor anului școlar 2023 </a:t>
            </a:r>
            <a:r>
              <a:rPr lang="ro-RO" sz="3200" dirty="0" smtClean="0">
                <a:latin typeface="Cambria" panose="02040503050406030204" pitchFamily="18" charset="0"/>
                <a:ea typeface="Cambria" panose="02040503050406030204" pitchFamily="18" charset="0"/>
              </a:rPr>
              <a:t>– 2024</a:t>
            </a:r>
          </a:p>
          <a:p>
            <a:pPr algn="just"/>
            <a:r>
              <a:rPr lang="ro-RO" sz="3200" b="1" dirty="0">
                <a:latin typeface="Cambria" panose="02040503050406030204" pitchFamily="18" charset="0"/>
                <a:ea typeface="Cambria" panose="02040503050406030204" pitchFamily="18" charset="0"/>
              </a:rPr>
              <a:t>26-28 iulie </a:t>
            </a:r>
            <a:r>
              <a:rPr lang="ro-RO" sz="3200" b="1" dirty="0" smtClean="0">
                <a:latin typeface="Cambria" panose="02040503050406030204" pitchFamily="18" charset="0"/>
                <a:ea typeface="Cambria" panose="02040503050406030204" pitchFamily="18" charset="0"/>
              </a:rPr>
              <a:t>2023 - </a:t>
            </a:r>
            <a:r>
              <a:rPr lang="ro-RO" sz="3200" dirty="0">
                <a:latin typeface="Cambria" panose="02040503050406030204" pitchFamily="18" charset="0"/>
                <a:ea typeface="Cambria" panose="02040503050406030204" pitchFamily="18" charset="0"/>
              </a:rPr>
              <a:t>Repartizarea candidaților din seriile anterioare care împlinesc vârsta de 18 ani până la data începerii cursurilor anului școlar 2023 - 2024 pe locurile de la învățământul seral și cu frecvență redusă</a:t>
            </a:r>
            <a:endParaRPr lang="en-US" sz="3200" b="1" dirty="0">
              <a:latin typeface="Cambria" panose="02040503050406030204" pitchFamily="18" charset="0"/>
              <a:ea typeface="Cambria" panose="02040503050406030204" pitchFamily="18" charset="0"/>
            </a:endParaRPr>
          </a:p>
        </p:txBody>
      </p:sp>
      <p:sp>
        <p:nvSpPr>
          <p:cNvPr id="3" name="Title 2"/>
          <p:cNvSpPr>
            <a:spLocks noGrp="1"/>
          </p:cNvSpPr>
          <p:nvPr>
            <p:ph type="title"/>
          </p:nvPr>
        </p:nvSpPr>
        <p:spPr/>
        <p:txBody>
          <a:bodyPr>
            <a:normAutofit fontScale="90000"/>
          </a:bodyPr>
          <a:lstStyle/>
          <a:p>
            <a:pPr algn="ctr"/>
            <a:r>
              <a:rPr lang="ro-RO" dirty="0">
                <a:effectLst/>
                <a:latin typeface="Cambria" panose="02040503050406030204" pitchFamily="18" charset="0"/>
                <a:ea typeface="Cambria" panose="02040503050406030204" pitchFamily="18" charset="0"/>
              </a:rPr>
              <a:t>Admiterea candidaților pentru învățământul seral și pentru cel cu frecvență redusă</a:t>
            </a:r>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5949110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982132"/>
            <a:ext cx="9601196" cy="4609776"/>
          </a:xfrm>
        </p:spPr>
        <p:txBody>
          <a:bodyPr/>
          <a:lstStyle/>
          <a:p>
            <a:endParaRPr lang="en-US" dirty="0">
              <a:latin typeface="Cambria" panose="02040503050406030204" pitchFamily="18" charset="0"/>
            </a:endParaRPr>
          </a:p>
        </p:txBody>
      </p:sp>
      <p:pic>
        <p:nvPicPr>
          <p:cNvPr id="4" name="Picture 3" descr="Dezvoltarea Carierei. Managementul carierei. Consiliere cariera ..."/>
          <p:cNvPicPr/>
          <p:nvPr/>
        </p:nvPicPr>
        <p:blipFill>
          <a:blip r:embed="rId2">
            <a:extLst>
              <a:ext uri="{28A0092B-C50C-407E-A947-70E740481C1C}">
                <a14:useLocalDpi xmlns:a14="http://schemas.microsoft.com/office/drawing/2010/main" val="0"/>
              </a:ext>
            </a:extLst>
          </a:blip>
          <a:srcRect/>
          <a:stretch>
            <a:fillRect/>
          </a:stretch>
        </p:blipFill>
        <p:spPr bwMode="auto">
          <a:xfrm>
            <a:off x="1359877" y="1348155"/>
            <a:ext cx="9506317" cy="4149968"/>
          </a:xfrm>
          <a:prstGeom prst="rect">
            <a:avLst/>
          </a:prstGeom>
          <a:noFill/>
          <a:ln>
            <a:noFill/>
          </a:ln>
        </p:spPr>
      </p:pic>
    </p:spTree>
    <p:extLst>
      <p:ext uri="{BB962C8B-B14F-4D97-AF65-F5344CB8AC3E}">
        <p14:creationId xmlns:p14="http://schemas.microsoft.com/office/powerpoint/2010/main" val="21426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25062" y="1324708"/>
            <a:ext cx="9601196" cy="4572000"/>
          </a:xfrm>
        </p:spPr>
        <p:txBody>
          <a:bodyPr>
            <a:normAutofit/>
          </a:bodyPr>
          <a:lstStyle/>
          <a:p>
            <a:pPr marL="0" indent="0">
              <a:buNone/>
            </a:pPr>
            <a:r>
              <a:rPr lang="ro-RO" sz="2800" b="1" dirty="0">
                <a:solidFill>
                  <a:schemeClr val="bg2">
                    <a:lumMod val="50000"/>
                  </a:schemeClr>
                </a:solidFill>
                <a:latin typeface="Cambria" panose="02040503050406030204" pitchFamily="18" charset="0"/>
              </a:rPr>
              <a:t>ETAPA I</a:t>
            </a:r>
          </a:p>
          <a:p>
            <a:pPr algn="just"/>
            <a:r>
              <a:rPr lang="ro-RO" sz="2800" b="1" dirty="0">
                <a:latin typeface="Cambria" panose="02040503050406030204" pitchFamily="18" charset="0"/>
              </a:rPr>
              <a:t>1</a:t>
            </a:r>
            <a:r>
              <a:rPr lang="en-US" sz="2800" b="1" dirty="0">
                <a:latin typeface="Cambria" panose="02040503050406030204" pitchFamily="18" charset="0"/>
              </a:rPr>
              <a:t>5 – </a:t>
            </a:r>
            <a:r>
              <a:rPr lang="ro-RO" sz="2800" b="1" dirty="0">
                <a:latin typeface="Cambria" panose="02040503050406030204" pitchFamily="18" charset="0"/>
              </a:rPr>
              <a:t>1</a:t>
            </a:r>
            <a:r>
              <a:rPr lang="en-US" sz="2800" b="1" dirty="0">
                <a:latin typeface="Cambria" panose="02040503050406030204" pitchFamily="18" charset="0"/>
              </a:rPr>
              <a:t>6 </a:t>
            </a:r>
            <a:r>
              <a:rPr lang="en-US" sz="2800" b="1" dirty="0" err="1">
                <a:latin typeface="Cambria" panose="02040503050406030204" pitchFamily="18" charset="0"/>
              </a:rPr>
              <a:t>mai</a:t>
            </a:r>
            <a:r>
              <a:rPr lang="en-US" sz="2800" b="1" dirty="0">
                <a:latin typeface="Cambria" panose="02040503050406030204" pitchFamily="18" charset="0"/>
              </a:rPr>
              <a:t> 2023</a:t>
            </a:r>
            <a:r>
              <a:rPr lang="ro-RO" sz="2800" dirty="0">
                <a:latin typeface="Cambria" panose="02040503050406030204" pitchFamily="18" charset="0"/>
              </a:rPr>
              <a:t>- </a:t>
            </a:r>
            <a:r>
              <a:rPr lang="en-US" sz="2800" dirty="0" err="1">
                <a:latin typeface="Cambria" panose="02040503050406030204" pitchFamily="18" charset="0"/>
              </a:rPr>
              <a:t>Înscrierea</a:t>
            </a:r>
            <a:r>
              <a:rPr lang="en-US" sz="2800" dirty="0">
                <a:latin typeface="Cambria" panose="02040503050406030204" pitchFamily="18" charset="0"/>
              </a:rPr>
              <a:t> </a:t>
            </a:r>
            <a:r>
              <a:rPr lang="en-US" sz="2800" dirty="0" err="1">
                <a:latin typeface="Cambria" panose="02040503050406030204" pitchFamily="18" charset="0"/>
              </a:rPr>
              <a:t>pentru</a:t>
            </a:r>
            <a:r>
              <a:rPr lang="en-US" sz="2800" dirty="0">
                <a:latin typeface="Cambria" panose="02040503050406030204" pitchFamily="18" charset="0"/>
              </a:rPr>
              <a:t> </a:t>
            </a:r>
            <a:r>
              <a:rPr lang="en-US" sz="2800" dirty="0" err="1">
                <a:latin typeface="Cambria" panose="02040503050406030204" pitchFamily="18" charset="0"/>
              </a:rPr>
              <a:t>probele</a:t>
            </a:r>
            <a:r>
              <a:rPr lang="en-US" sz="2800" dirty="0">
                <a:latin typeface="Cambria" panose="02040503050406030204" pitchFamily="18" charset="0"/>
              </a:rPr>
              <a:t> de </a:t>
            </a:r>
            <a:r>
              <a:rPr lang="en-US" sz="2800" dirty="0" err="1">
                <a:latin typeface="Cambria" panose="02040503050406030204" pitchFamily="18" charset="0"/>
              </a:rPr>
              <a:t>aptitudini</a:t>
            </a:r>
            <a:endParaRPr lang="ro-RO" sz="2800" dirty="0">
              <a:latin typeface="Cambria" panose="02040503050406030204" pitchFamily="18" charset="0"/>
            </a:endParaRPr>
          </a:p>
          <a:p>
            <a:pPr algn="just"/>
            <a:r>
              <a:rPr lang="ro-RO" sz="2800" b="1" dirty="0">
                <a:latin typeface="Cambria" panose="02040503050406030204" pitchFamily="18" charset="0"/>
              </a:rPr>
              <a:t>1</a:t>
            </a:r>
            <a:r>
              <a:rPr lang="en-US" sz="2800" b="1" dirty="0">
                <a:latin typeface="Cambria" panose="02040503050406030204" pitchFamily="18" charset="0"/>
              </a:rPr>
              <a:t>7 – 19 </a:t>
            </a:r>
            <a:r>
              <a:rPr lang="en-US" sz="2800" b="1" dirty="0" err="1">
                <a:latin typeface="Cambria" panose="02040503050406030204" pitchFamily="18" charset="0"/>
              </a:rPr>
              <a:t>mai</a:t>
            </a:r>
            <a:r>
              <a:rPr lang="en-US" sz="2800" b="1" dirty="0">
                <a:latin typeface="Cambria" panose="02040503050406030204" pitchFamily="18" charset="0"/>
              </a:rPr>
              <a:t> 2023</a:t>
            </a:r>
            <a:r>
              <a:rPr lang="ro-RO" sz="2800" dirty="0">
                <a:latin typeface="Cambria" panose="02040503050406030204" pitchFamily="18" charset="0"/>
              </a:rPr>
              <a:t>- </a:t>
            </a:r>
            <a:r>
              <a:rPr lang="vi-VN" sz="2800" dirty="0">
                <a:latin typeface="Cambria" panose="02040503050406030204" pitchFamily="18" charset="0"/>
              </a:rPr>
              <a:t>Desfășurarea probelor de aptitudini </a:t>
            </a:r>
            <a:endParaRPr lang="ro-RO" sz="2800" dirty="0">
              <a:latin typeface="Cambria" panose="02040503050406030204" pitchFamily="18" charset="0"/>
            </a:endParaRPr>
          </a:p>
          <a:p>
            <a:pPr algn="just"/>
            <a:r>
              <a:rPr lang="ro-RO" sz="2800" b="1" dirty="0">
                <a:latin typeface="Cambria" panose="02040503050406030204" pitchFamily="18" charset="0"/>
              </a:rPr>
              <a:t>2</a:t>
            </a:r>
            <a:r>
              <a:rPr lang="en-US" sz="2800" b="1" dirty="0">
                <a:latin typeface="Cambria" panose="02040503050406030204" pitchFamily="18" charset="0"/>
              </a:rPr>
              <a:t>2 </a:t>
            </a:r>
            <a:r>
              <a:rPr lang="en-US" sz="2800" b="1" dirty="0" err="1">
                <a:latin typeface="Cambria" panose="02040503050406030204" pitchFamily="18" charset="0"/>
              </a:rPr>
              <a:t>mai</a:t>
            </a:r>
            <a:r>
              <a:rPr lang="en-US" sz="2800" b="1" dirty="0">
                <a:latin typeface="Cambria" panose="02040503050406030204" pitchFamily="18" charset="0"/>
              </a:rPr>
              <a:t> 2023</a:t>
            </a:r>
            <a:r>
              <a:rPr lang="ro-RO" sz="2800" dirty="0">
                <a:latin typeface="Cambria" panose="02040503050406030204" pitchFamily="18" charset="0"/>
              </a:rPr>
              <a:t>- </a:t>
            </a:r>
            <a:r>
              <a:rPr lang="vi-VN" sz="2800" dirty="0">
                <a:latin typeface="Cambria" panose="02040503050406030204" pitchFamily="18" charset="0"/>
              </a:rPr>
              <a:t>Comunicarea rezultatelor la probele de aptitudini</a:t>
            </a:r>
            <a:r>
              <a:rPr lang="ro-RO" sz="2800" dirty="0">
                <a:latin typeface="Cambria" panose="02040503050406030204" pitchFamily="18" charset="0"/>
              </a:rPr>
              <a:t>/</a:t>
            </a:r>
            <a:r>
              <a:rPr lang="vi-VN" sz="2800" dirty="0">
                <a:latin typeface="Cambria" panose="02040503050406030204" pitchFamily="18" charset="0"/>
              </a:rPr>
              <a:t>Depunerea contestațiilor la probele de aptitudini (dacă există prevederi metodologice privind contestarea probelor)</a:t>
            </a:r>
            <a:endParaRPr lang="ro-RO" sz="2800" dirty="0">
              <a:latin typeface="Cambria" panose="02040503050406030204" pitchFamily="18" charset="0"/>
            </a:endParaRPr>
          </a:p>
          <a:p>
            <a:pPr algn="just"/>
            <a:r>
              <a:rPr lang="ro-RO" sz="2800" b="1" dirty="0">
                <a:latin typeface="Cambria" panose="02040503050406030204" pitchFamily="18" charset="0"/>
              </a:rPr>
              <a:t>2</a:t>
            </a:r>
            <a:r>
              <a:rPr lang="en-US" sz="2800" b="1" dirty="0">
                <a:latin typeface="Cambria" panose="02040503050406030204" pitchFamily="18" charset="0"/>
              </a:rPr>
              <a:t>6 </a:t>
            </a:r>
            <a:r>
              <a:rPr lang="ro-RO" sz="2800" b="1" dirty="0">
                <a:latin typeface="Cambria" panose="02040503050406030204" pitchFamily="18" charset="0"/>
              </a:rPr>
              <a:t>mai </a:t>
            </a:r>
            <a:r>
              <a:rPr lang="en-US" sz="2800" b="1" dirty="0">
                <a:latin typeface="Cambria" panose="02040503050406030204" pitchFamily="18" charset="0"/>
              </a:rPr>
              <a:t>2023</a:t>
            </a:r>
            <a:r>
              <a:rPr lang="ro-RO" sz="2800" dirty="0">
                <a:latin typeface="Cambria" panose="02040503050406030204" pitchFamily="18" charset="0"/>
              </a:rPr>
              <a:t>- </a:t>
            </a:r>
            <a:r>
              <a:rPr lang="it-IT" sz="2800" dirty="0">
                <a:latin typeface="Cambria" panose="02040503050406030204" pitchFamily="18" charset="0"/>
              </a:rPr>
              <a:t>Comunicarea rezultatelor finale, în urma contestațiilor, la probele de aptitudini</a:t>
            </a:r>
            <a:endParaRPr lang="ro-RO" sz="2800" dirty="0">
              <a:latin typeface="Cambria" panose="02040503050406030204" pitchFamily="18" charset="0"/>
            </a:endParaRPr>
          </a:p>
        </p:txBody>
      </p:sp>
      <p:sp>
        <p:nvSpPr>
          <p:cNvPr id="2" name="Title 1"/>
          <p:cNvSpPr>
            <a:spLocks noGrp="1"/>
          </p:cNvSpPr>
          <p:nvPr>
            <p:ph type="title"/>
          </p:nvPr>
        </p:nvSpPr>
        <p:spPr/>
        <p:txBody>
          <a:bodyPr>
            <a:normAutofit/>
          </a:bodyPr>
          <a:lstStyle/>
          <a:p>
            <a:pPr algn="ctr"/>
            <a:r>
              <a:rPr lang="en-GB" sz="4400" b="1" dirty="0">
                <a:latin typeface="Cambria" panose="02040503050406030204" pitchFamily="18" charset="0"/>
              </a:rPr>
              <a:t>SUS</a:t>
            </a:r>
            <a:r>
              <a:rPr lang="ro-RO" sz="4400" b="1" dirty="0">
                <a:latin typeface="Cambria" panose="02040503050406030204" pitchFamily="18" charset="0"/>
              </a:rPr>
              <a:t>ŢINEREA PROBELOR DE APTITUDINI</a:t>
            </a:r>
            <a:endParaRPr lang="en-US" sz="4400" dirty="0"/>
          </a:p>
        </p:txBody>
      </p:sp>
    </p:spTree>
    <p:extLst>
      <p:ext uri="{BB962C8B-B14F-4D97-AF65-F5344CB8AC3E}">
        <p14:creationId xmlns:p14="http://schemas.microsoft.com/office/powerpoint/2010/main" val="2481166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1" y="1242646"/>
            <a:ext cx="9601196" cy="4633222"/>
          </a:xfrm>
        </p:spPr>
        <p:txBody>
          <a:bodyPr>
            <a:normAutofit/>
          </a:bodyPr>
          <a:lstStyle/>
          <a:p>
            <a:pPr marL="0" indent="0">
              <a:buNone/>
            </a:pPr>
            <a:r>
              <a:rPr lang="ro-RO" sz="2800" b="1" dirty="0">
                <a:ln w="3175" cmpd="sng">
                  <a:noFill/>
                </a:ln>
                <a:solidFill>
                  <a:schemeClr val="bg2">
                    <a:lumMod val="50000"/>
                  </a:schemeClr>
                </a:solidFill>
                <a:latin typeface="Cambria" panose="02040503050406030204" pitchFamily="18" charset="0"/>
                <a:ea typeface="+mj-ea"/>
                <a:cs typeface="+mj-cs"/>
              </a:rPr>
              <a:t>ETAPA  a II-a</a:t>
            </a:r>
          </a:p>
          <a:p>
            <a:pPr algn="just">
              <a:buFont typeface="Arial" panose="020B0604020202020204" pitchFamily="34" charset="0"/>
              <a:buChar char="•"/>
            </a:pPr>
            <a:r>
              <a:rPr lang="en-US" sz="3600" b="1" dirty="0">
                <a:latin typeface="Cambria" panose="02040503050406030204" pitchFamily="18" charset="0"/>
              </a:rPr>
              <a:t>31 </a:t>
            </a:r>
            <a:r>
              <a:rPr lang="en-US" sz="3600" b="1" dirty="0" err="1">
                <a:latin typeface="Cambria" panose="02040503050406030204" pitchFamily="18" charset="0"/>
              </a:rPr>
              <a:t>iulie</a:t>
            </a:r>
            <a:r>
              <a:rPr lang="en-US" sz="3600" b="1" dirty="0">
                <a:latin typeface="Cambria" panose="02040503050406030204" pitchFamily="18" charset="0"/>
              </a:rPr>
              <a:t> 2023</a:t>
            </a:r>
            <a:r>
              <a:rPr lang="ro-RO" sz="3600" dirty="0">
                <a:latin typeface="Cambria" panose="02040503050406030204" pitchFamily="18" charset="0"/>
              </a:rPr>
              <a:t>- </a:t>
            </a:r>
            <a:r>
              <a:rPr lang="en-US" sz="3600" dirty="0" err="1">
                <a:latin typeface="Cambria" panose="02040503050406030204" pitchFamily="18" charset="0"/>
              </a:rPr>
              <a:t>Înscrierea</a:t>
            </a:r>
            <a:r>
              <a:rPr lang="en-US" sz="3600" dirty="0">
                <a:latin typeface="Cambria" panose="02040503050406030204" pitchFamily="18" charset="0"/>
              </a:rPr>
              <a:t> </a:t>
            </a:r>
            <a:r>
              <a:rPr lang="en-US" sz="3600" dirty="0" err="1">
                <a:latin typeface="Cambria" panose="02040503050406030204" pitchFamily="18" charset="0"/>
              </a:rPr>
              <a:t>pentru</a:t>
            </a:r>
            <a:r>
              <a:rPr lang="en-US" sz="3600" dirty="0">
                <a:latin typeface="Cambria" panose="02040503050406030204" pitchFamily="18" charset="0"/>
              </a:rPr>
              <a:t> </a:t>
            </a:r>
            <a:r>
              <a:rPr lang="en-US" sz="3600" dirty="0" err="1">
                <a:latin typeface="Cambria" panose="02040503050406030204" pitchFamily="18" charset="0"/>
              </a:rPr>
              <a:t>probele</a:t>
            </a:r>
            <a:r>
              <a:rPr lang="en-US" sz="3600" dirty="0">
                <a:latin typeface="Cambria" panose="02040503050406030204" pitchFamily="18" charset="0"/>
              </a:rPr>
              <a:t> de </a:t>
            </a:r>
            <a:r>
              <a:rPr lang="en-US" sz="3600" dirty="0" err="1">
                <a:latin typeface="Cambria" panose="02040503050406030204" pitchFamily="18" charset="0"/>
              </a:rPr>
              <a:t>aptitudini</a:t>
            </a:r>
            <a:r>
              <a:rPr lang="ro-RO" sz="3600" dirty="0">
                <a:latin typeface="Cambria" panose="02040503050406030204" pitchFamily="18" charset="0"/>
              </a:rPr>
              <a:t> </a:t>
            </a:r>
            <a:r>
              <a:rPr lang="en-US" sz="3600" dirty="0">
                <a:latin typeface="Cambria" panose="02040503050406030204" pitchFamily="18" charset="0"/>
              </a:rPr>
              <a:t> </a:t>
            </a:r>
            <a:endParaRPr lang="ro-RO" sz="3600" dirty="0">
              <a:latin typeface="Cambria" panose="02040503050406030204" pitchFamily="18" charset="0"/>
            </a:endParaRPr>
          </a:p>
          <a:p>
            <a:pPr algn="just">
              <a:buFont typeface="Arial" panose="020B0604020202020204" pitchFamily="34" charset="0"/>
              <a:buChar char="•"/>
            </a:pPr>
            <a:r>
              <a:rPr lang="en-US" sz="3600" b="1" dirty="0">
                <a:latin typeface="Cambria" panose="02040503050406030204" pitchFamily="18" charset="0"/>
              </a:rPr>
              <a:t>01</a:t>
            </a:r>
            <a:r>
              <a:rPr lang="ro-RO" sz="3600" b="1" dirty="0">
                <a:latin typeface="Cambria" panose="02040503050406030204" pitchFamily="18" charset="0"/>
              </a:rPr>
              <a:t> - </a:t>
            </a:r>
            <a:r>
              <a:rPr lang="en-US" sz="3600" b="1" dirty="0">
                <a:latin typeface="Cambria" panose="02040503050406030204" pitchFamily="18" charset="0"/>
              </a:rPr>
              <a:t>02 august 2023</a:t>
            </a:r>
            <a:r>
              <a:rPr lang="ro-RO" sz="3600" dirty="0">
                <a:latin typeface="Cambria" panose="02040503050406030204" pitchFamily="18" charset="0"/>
              </a:rPr>
              <a:t>- </a:t>
            </a:r>
            <a:r>
              <a:rPr lang="vi-VN" sz="3600" dirty="0">
                <a:latin typeface="Cambria" panose="02040503050406030204" pitchFamily="18" charset="0"/>
              </a:rPr>
              <a:t>Desfășurarea probelor de aptitudini </a:t>
            </a:r>
            <a:endParaRPr lang="ro-RO" sz="3600" dirty="0">
              <a:latin typeface="Cambria" panose="02040503050406030204" pitchFamily="18" charset="0"/>
            </a:endParaRPr>
          </a:p>
          <a:p>
            <a:pPr algn="just">
              <a:buFont typeface="Arial" panose="020B0604020202020204" pitchFamily="34" charset="0"/>
              <a:buChar char="•"/>
            </a:pPr>
            <a:r>
              <a:rPr lang="en-US" sz="3600" b="1" dirty="0">
                <a:latin typeface="Cambria" panose="02040503050406030204" pitchFamily="18" charset="0"/>
              </a:rPr>
              <a:t>03</a:t>
            </a:r>
            <a:r>
              <a:rPr lang="ro-RO" sz="3600" b="1" dirty="0">
                <a:latin typeface="Cambria" panose="02040503050406030204" pitchFamily="18" charset="0"/>
              </a:rPr>
              <a:t> - </a:t>
            </a:r>
            <a:r>
              <a:rPr lang="en-US" sz="3600" b="1" dirty="0">
                <a:latin typeface="Cambria" panose="02040503050406030204" pitchFamily="18" charset="0"/>
              </a:rPr>
              <a:t>04 august 2023</a:t>
            </a:r>
            <a:r>
              <a:rPr lang="ro-RO" sz="3600" dirty="0">
                <a:latin typeface="Cambria" panose="02040503050406030204" pitchFamily="18" charset="0"/>
              </a:rPr>
              <a:t>-</a:t>
            </a:r>
            <a:r>
              <a:rPr lang="en-US" sz="3600" dirty="0">
                <a:latin typeface="Cambria" panose="02040503050406030204" pitchFamily="18" charset="0"/>
              </a:rPr>
              <a:t> </a:t>
            </a:r>
            <a:r>
              <a:rPr lang="vi-VN" sz="3600" dirty="0">
                <a:latin typeface="Cambria" panose="02040503050406030204" pitchFamily="18" charset="0"/>
              </a:rPr>
              <a:t>Comunicarea rezultatelor la probele de</a:t>
            </a:r>
            <a:r>
              <a:rPr lang="en-US" sz="3600" dirty="0">
                <a:latin typeface="Cambria" panose="02040503050406030204" pitchFamily="18" charset="0"/>
              </a:rPr>
              <a:t> </a:t>
            </a:r>
            <a:r>
              <a:rPr lang="vi-VN" sz="3600" dirty="0">
                <a:latin typeface="Cambria" panose="02040503050406030204" pitchFamily="18" charset="0"/>
              </a:rPr>
              <a:t>aptitudini</a:t>
            </a:r>
            <a:r>
              <a:rPr lang="ro-RO" sz="3600" dirty="0">
                <a:latin typeface="Cambria" panose="02040503050406030204" pitchFamily="18" charset="0"/>
              </a:rPr>
              <a:t>/</a:t>
            </a:r>
            <a:r>
              <a:rPr lang="en-US" sz="3600" dirty="0" err="1">
                <a:latin typeface="Cambria" panose="02040503050406030204" pitchFamily="18" charset="0"/>
              </a:rPr>
              <a:t>rezolvarea</a:t>
            </a:r>
            <a:r>
              <a:rPr lang="en-US" sz="3600" dirty="0">
                <a:latin typeface="Cambria" panose="02040503050406030204" pitchFamily="18" charset="0"/>
              </a:rPr>
              <a:t> </a:t>
            </a:r>
            <a:r>
              <a:rPr lang="en-US" sz="3600" dirty="0" err="1">
                <a:latin typeface="Cambria" panose="02040503050406030204" pitchFamily="18" charset="0"/>
              </a:rPr>
              <a:t>eventualelor</a:t>
            </a:r>
            <a:r>
              <a:rPr lang="en-US" sz="3600" dirty="0">
                <a:latin typeface="Cambria" panose="02040503050406030204" pitchFamily="18" charset="0"/>
              </a:rPr>
              <a:t> </a:t>
            </a:r>
            <a:r>
              <a:rPr lang="en-US" sz="3600" dirty="0" err="1">
                <a:latin typeface="Cambria" panose="02040503050406030204" pitchFamily="18" charset="0"/>
              </a:rPr>
              <a:t>contestaț</a:t>
            </a:r>
            <a:r>
              <a:rPr lang="ro-RO" sz="3600" dirty="0">
                <a:latin typeface="Cambria" panose="02040503050406030204" pitchFamily="18" charset="0"/>
              </a:rPr>
              <a:t>ii</a:t>
            </a:r>
            <a:endParaRPr lang="en-US" sz="3600" dirty="0">
              <a:latin typeface="Cambria" panose="02040503050406030204" pitchFamily="18" charset="0"/>
            </a:endParaRPr>
          </a:p>
        </p:txBody>
      </p:sp>
      <p:sp>
        <p:nvSpPr>
          <p:cNvPr id="2" name="Title 1"/>
          <p:cNvSpPr>
            <a:spLocks noGrp="1"/>
          </p:cNvSpPr>
          <p:nvPr>
            <p:ph type="title"/>
          </p:nvPr>
        </p:nvSpPr>
        <p:spPr/>
        <p:txBody>
          <a:bodyPr>
            <a:normAutofit/>
          </a:bodyPr>
          <a:lstStyle/>
          <a:p>
            <a:pPr algn="ctr"/>
            <a:r>
              <a:rPr lang="en-GB" sz="4400" b="1" dirty="0">
                <a:latin typeface="Cambria" panose="02040503050406030204" pitchFamily="18" charset="0"/>
              </a:rPr>
              <a:t>SUS</a:t>
            </a:r>
            <a:r>
              <a:rPr lang="ro-RO" sz="4400" b="1" dirty="0">
                <a:latin typeface="Cambria" panose="02040503050406030204" pitchFamily="18" charset="0"/>
              </a:rPr>
              <a:t>ŢINEREA PROBELOR DE APTITUDINI</a:t>
            </a:r>
            <a:endParaRPr lang="en-US" sz="4400" dirty="0"/>
          </a:p>
        </p:txBody>
      </p:sp>
    </p:spTree>
    <p:extLst>
      <p:ext uri="{BB962C8B-B14F-4D97-AF65-F5344CB8AC3E}">
        <p14:creationId xmlns:p14="http://schemas.microsoft.com/office/powerpoint/2010/main" val="1134461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1" y="1664677"/>
            <a:ext cx="9601196" cy="4211192"/>
          </a:xfrm>
        </p:spPr>
        <p:txBody>
          <a:bodyPr>
            <a:normAutofit fontScale="55000" lnSpcReduction="20000"/>
          </a:bodyPr>
          <a:lstStyle/>
          <a:p>
            <a:pPr marL="109728" indent="0">
              <a:buNone/>
            </a:pPr>
            <a:r>
              <a:rPr lang="ro-RO" sz="4400" b="1" dirty="0">
                <a:solidFill>
                  <a:schemeClr val="bg2">
                    <a:lumMod val="50000"/>
                  </a:schemeClr>
                </a:solidFill>
                <a:latin typeface="Cambria" panose="02040503050406030204" pitchFamily="18" charset="0"/>
              </a:rPr>
              <a:t>ETAPA I</a:t>
            </a:r>
          </a:p>
          <a:p>
            <a:pPr marL="0" indent="0">
              <a:buNone/>
            </a:pPr>
            <a:endParaRPr lang="ro-RO" b="1" dirty="0">
              <a:latin typeface="Cambria" panose="02040503050406030204" pitchFamily="18" charset="0"/>
            </a:endParaRPr>
          </a:p>
          <a:p>
            <a:pPr algn="just">
              <a:buFont typeface="Arial" panose="020B0604020202020204" pitchFamily="34" charset="0"/>
              <a:buChar char="•"/>
            </a:pPr>
            <a:r>
              <a:rPr lang="ro-RO" sz="4400" b="1" dirty="0">
                <a:latin typeface="Cambria" panose="02040503050406030204" pitchFamily="18" charset="0"/>
              </a:rPr>
              <a:t>1</a:t>
            </a:r>
            <a:r>
              <a:rPr lang="en-US" sz="4400" b="1" dirty="0">
                <a:latin typeface="Cambria" panose="02040503050406030204" pitchFamily="18" charset="0"/>
              </a:rPr>
              <a:t>5 – 16 </a:t>
            </a:r>
            <a:r>
              <a:rPr lang="en-US" sz="4400" b="1" dirty="0" err="1">
                <a:latin typeface="Cambria" panose="02040503050406030204" pitchFamily="18" charset="0"/>
              </a:rPr>
              <a:t>mai</a:t>
            </a:r>
            <a:r>
              <a:rPr lang="en-US" sz="4400" b="1" dirty="0">
                <a:latin typeface="Cambria" panose="02040503050406030204" pitchFamily="18" charset="0"/>
              </a:rPr>
              <a:t> 2023</a:t>
            </a:r>
            <a:r>
              <a:rPr lang="ro-RO" sz="4400" b="1" dirty="0">
                <a:latin typeface="Cambria" panose="02040503050406030204" pitchFamily="18" charset="0"/>
              </a:rPr>
              <a:t> </a:t>
            </a:r>
            <a:r>
              <a:rPr lang="ro-RO" sz="4100" dirty="0">
                <a:latin typeface="Cambria" panose="02040503050406030204" pitchFamily="18" charset="0"/>
              </a:rPr>
              <a:t>- </a:t>
            </a:r>
            <a:r>
              <a:rPr lang="en-US" sz="4100" dirty="0" err="1">
                <a:latin typeface="Cambria" panose="02040503050406030204" pitchFamily="18" charset="0"/>
              </a:rPr>
              <a:t>Înscrierea</a:t>
            </a:r>
            <a:r>
              <a:rPr lang="en-US" sz="4100" dirty="0">
                <a:latin typeface="Cambria" panose="02040503050406030204" pitchFamily="18" charset="0"/>
              </a:rPr>
              <a:t> </a:t>
            </a:r>
            <a:r>
              <a:rPr lang="pt-BR" sz="4100" dirty="0">
                <a:latin typeface="Cambria" panose="02040503050406030204" pitchFamily="18" charset="0"/>
              </a:rPr>
              <a:t>pentru probele de verificare a cunoștințelor de limbă modernă sau maternă</a:t>
            </a:r>
            <a:r>
              <a:rPr lang="ro-RO" sz="4100" dirty="0">
                <a:latin typeface="Cambria" panose="02040503050406030204" pitchFamily="18" charset="0"/>
              </a:rPr>
              <a:t> </a:t>
            </a:r>
          </a:p>
          <a:p>
            <a:pPr algn="just">
              <a:buFont typeface="Arial" panose="020B0604020202020204" pitchFamily="34" charset="0"/>
              <a:buChar char="•"/>
            </a:pPr>
            <a:r>
              <a:rPr lang="ro-RO" sz="4400" b="1" dirty="0">
                <a:latin typeface="Cambria" panose="02040503050406030204" pitchFamily="18" charset="0"/>
              </a:rPr>
              <a:t>1</a:t>
            </a:r>
            <a:r>
              <a:rPr lang="en-US" sz="4400" b="1" dirty="0">
                <a:latin typeface="Cambria" panose="02040503050406030204" pitchFamily="18" charset="0"/>
              </a:rPr>
              <a:t>7 – 19 </a:t>
            </a:r>
            <a:r>
              <a:rPr lang="en-US" sz="4400" b="1" dirty="0" err="1">
                <a:latin typeface="Cambria" panose="02040503050406030204" pitchFamily="18" charset="0"/>
              </a:rPr>
              <a:t>mai</a:t>
            </a:r>
            <a:r>
              <a:rPr lang="en-US" sz="4400" b="1" dirty="0">
                <a:latin typeface="Cambria" panose="02040503050406030204" pitchFamily="18" charset="0"/>
              </a:rPr>
              <a:t> 2023</a:t>
            </a:r>
            <a:r>
              <a:rPr lang="ro-RO" sz="4400" b="1" dirty="0">
                <a:latin typeface="Cambria" panose="02040503050406030204" pitchFamily="18" charset="0"/>
              </a:rPr>
              <a:t> </a:t>
            </a:r>
            <a:r>
              <a:rPr lang="ro-RO" sz="4100" dirty="0">
                <a:latin typeface="Cambria" panose="02040503050406030204" pitchFamily="18" charset="0"/>
              </a:rPr>
              <a:t>- </a:t>
            </a:r>
            <a:r>
              <a:rPr lang="vi-VN" sz="4100" dirty="0">
                <a:latin typeface="Cambria" panose="02040503050406030204" pitchFamily="18" charset="0"/>
              </a:rPr>
              <a:t>Desfășurarea probelor </a:t>
            </a:r>
            <a:r>
              <a:rPr lang="pt-BR" sz="4100" dirty="0">
                <a:latin typeface="Cambria" panose="02040503050406030204" pitchFamily="18" charset="0"/>
              </a:rPr>
              <a:t>de verificare a cunoștințelor de limbă modernă sau maternă</a:t>
            </a:r>
            <a:r>
              <a:rPr lang="ro-RO" sz="4100" dirty="0">
                <a:latin typeface="Cambria" panose="02040503050406030204" pitchFamily="18" charset="0"/>
              </a:rPr>
              <a:t> </a:t>
            </a:r>
          </a:p>
          <a:p>
            <a:pPr algn="just">
              <a:buFont typeface="Arial" panose="020B0604020202020204" pitchFamily="34" charset="0"/>
              <a:buChar char="•"/>
            </a:pPr>
            <a:r>
              <a:rPr lang="ro-RO" sz="4400" b="1" dirty="0">
                <a:latin typeface="Cambria" panose="02040503050406030204" pitchFamily="18" charset="0"/>
              </a:rPr>
              <a:t>2</a:t>
            </a:r>
            <a:r>
              <a:rPr lang="en-US" sz="4400" b="1" dirty="0">
                <a:latin typeface="Cambria" panose="02040503050406030204" pitchFamily="18" charset="0"/>
              </a:rPr>
              <a:t>2 </a:t>
            </a:r>
            <a:r>
              <a:rPr lang="en-US" sz="4400" b="1" dirty="0" err="1">
                <a:latin typeface="Cambria" panose="02040503050406030204" pitchFamily="18" charset="0"/>
              </a:rPr>
              <a:t>mai</a:t>
            </a:r>
            <a:r>
              <a:rPr lang="en-US" sz="4400" b="1" dirty="0">
                <a:latin typeface="Cambria" panose="02040503050406030204" pitchFamily="18" charset="0"/>
              </a:rPr>
              <a:t> 2023</a:t>
            </a:r>
            <a:r>
              <a:rPr lang="ro-RO" sz="4400" b="1" dirty="0">
                <a:latin typeface="Cambria" panose="02040503050406030204" pitchFamily="18" charset="0"/>
              </a:rPr>
              <a:t> </a:t>
            </a:r>
            <a:r>
              <a:rPr lang="ro-RO" sz="4100" dirty="0">
                <a:latin typeface="Cambria" panose="02040503050406030204" pitchFamily="18" charset="0"/>
              </a:rPr>
              <a:t>- </a:t>
            </a:r>
            <a:r>
              <a:rPr lang="vi-VN" sz="4100" dirty="0">
                <a:latin typeface="Cambria" panose="02040503050406030204" pitchFamily="18" charset="0"/>
              </a:rPr>
              <a:t>Comunicarea rezultatelor la </a:t>
            </a:r>
            <a:r>
              <a:rPr lang="ro-RO" sz="4100" dirty="0">
                <a:latin typeface="Cambria" panose="02040503050406030204" pitchFamily="18" charset="0"/>
              </a:rPr>
              <a:t>probele </a:t>
            </a:r>
            <a:r>
              <a:rPr lang="pt-BR" sz="4100" dirty="0">
                <a:latin typeface="Cambria" panose="02040503050406030204" pitchFamily="18" charset="0"/>
              </a:rPr>
              <a:t>de verificare a cunoștințelor de limbă modernă sau maternă</a:t>
            </a:r>
            <a:r>
              <a:rPr lang="ro-RO" sz="4100" dirty="0">
                <a:latin typeface="Cambria" panose="02040503050406030204" pitchFamily="18" charset="0"/>
              </a:rPr>
              <a:t>/</a:t>
            </a:r>
            <a:r>
              <a:rPr lang="vi-VN" sz="4100" dirty="0">
                <a:latin typeface="Cambria" panose="02040503050406030204" pitchFamily="18" charset="0"/>
              </a:rPr>
              <a:t>Depunerea contestațiilor la </a:t>
            </a:r>
            <a:r>
              <a:rPr lang="ro-RO" sz="4100" dirty="0">
                <a:latin typeface="Cambria" panose="02040503050406030204" pitchFamily="18" charset="0"/>
              </a:rPr>
              <a:t>probele </a:t>
            </a:r>
            <a:r>
              <a:rPr lang="pt-BR" sz="4100" dirty="0">
                <a:latin typeface="Cambria" panose="02040503050406030204" pitchFamily="18" charset="0"/>
              </a:rPr>
              <a:t>de verificare a cunoștințelor de limbă modernă sau maternă</a:t>
            </a:r>
            <a:r>
              <a:rPr lang="vi-VN" sz="4100" dirty="0">
                <a:latin typeface="Cambria" panose="02040503050406030204" pitchFamily="18" charset="0"/>
              </a:rPr>
              <a:t> (dacă există prevederi metodologice privind contestarea probelor)</a:t>
            </a:r>
            <a:endParaRPr lang="ro-RO" sz="4100" dirty="0">
              <a:latin typeface="Cambria" panose="02040503050406030204" pitchFamily="18" charset="0"/>
            </a:endParaRPr>
          </a:p>
          <a:p>
            <a:pPr algn="just">
              <a:buFont typeface="Arial" panose="020B0604020202020204" pitchFamily="34" charset="0"/>
              <a:buChar char="•"/>
            </a:pPr>
            <a:r>
              <a:rPr lang="ro-RO" sz="4400" b="1" dirty="0">
                <a:latin typeface="Cambria" panose="02040503050406030204" pitchFamily="18" charset="0"/>
              </a:rPr>
              <a:t>2</a:t>
            </a:r>
            <a:r>
              <a:rPr lang="en-US" sz="4400" b="1" dirty="0">
                <a:latin typeface="Cambria" panose="02040503050406030204" pitchFamily="18" charset="0"/>
              </a:rPr>
              <a:t>6 </a:t>
            </a:r>
            <a:r>
              <a:rPr lang="ro-RO" sz="4400" b="1" dirty="0">
                <a:latin typeface="Cambria" panose="02040503050406030204" pitchFamily="18" charset="0"/>
              </a:rPr>
              <a:t>mai </a:t>
            </a:r>
            <a:r>
              <a:rPr lang="en-US" sz="4400" b="1" dirty="0">
                <a:latin typeface="Cambria" panose="02040503050406030204" pitchFamily="18" charset="0"/>
              </a:rPr>
              <a:t>2023</a:t>
            </a:r>
            <a:r>
              <a:rPr lang="ro-RO" sz="4400" b="1" dirty="0">
                <a:latin typeface="Cambria" panose="02040503050406030204" pitchFamily="18" charset="0"/>
              </a:rPr>
              <a:t> </a:t>
            </a:r>
            <a:r>
              <a:rPr lang="ro-RO" sz="4100" dirty="0">
                <a:latin typeface="Cambria" panose="02040503050406030204" pitchFamily="18" charset="0"/>
              </a:rPr>
              <a:t>- </a:t>
            </a:r>
            <a:r>
              <a:rPr lang="it-IT" sz="4100" dirty="0">
                <a:latin typeface="Cambria" panose="02040503050406030204" pitchFamily="18" charset="0"/>
              </a:rPr>
              <a:t>Comunicarea rezultatelor finale, în urma contestațiilor, </a:t>
            </a:r>
            <a:r>
              <a:rPr lang="vi-VN" sz="4100" dirty="0">
                <a:latin typeface="Cambria" panose="02040503050406030204" pitchFamily="18" charset="0"/>
              </a:rPr>
              <a:t>la </a:t>
            </a:r>
            <a:r>
              <a:rPr lang="ro-RO" sz="4100" dirty="0">
                <a:latin typeface="Cambria" panose="02040503050406030204" pitchFamily="18" charset="0"/>
              </a:rPr>
              <a:t>probele </a:t>
            </a:r>
            <a:r>
              <a:rPr lang="pt-BR" sz="4100" dirty="0">
                <a:latin typeface="Cambria" panose="02040503050406030204" pitchFamily="18" charset="0"/>
              </a:rPr>
              <a:t>de verificare a cunoștințelor de limbă modernă sau maternă</a:t>
            </a:r>
            <a:endParaRPr lang="en-US" sz="4100" dirty="0"/>
          </a:p>
        </p:txBody>
      </p:sp>
      <p:sp>
        <p:nvSpPr>
          <p:cNvPr id="2" name="Title 1"/>
          <p:cNvSpPr>
            <a:spLocks noGrp="1"/>
          </p:cNvSpPr>
          <p:nvPr>
            <p:ph type="title"/>
          </p:nvPr>
        </p:nvSpPr>
        <p:spPr>
          <a:xfrm>
            <a:off x="1295402" y="105508"/>
            <a:ext cx="9601196" cy="1465384"/>
          </a:xfrm>
        </p:spPr>
        <p:txBody>
          <a:bodyPr>
            <a:noAutofit/>
          </a:bodyPr>
          <a:lstStyle/>
          <a:p>
            <a:pPr algn="ctr"/>
            <a:r>
              <a:rPr lang="ro-RO" sz="2800" b="1" dirty="0">
                <a:latin typeface="Cambria" panose="02040503050406030204" pitchFamily="18" charset="0"/>
              </a:rPr>
              <a:t>SUSŢINEREA </a:t>
            </a:r>
            <a:r>
              <a:rPr lang="pt-BR" sz="2800" b="1" dirty="0">
                <a:latin typeface="Cambria" panose="02040503050406030204" pitchFamily="18" charset="0"/>
              </a:rPr>
              <a:t>PROBEL</a:t>
            </a:r>
            <a:r>
              <a:rPr lang="ro-RO" sz="2800" b="1" dirty="0">
                <a:latin typeface="Cambria" panose="02040503050406030204" pitchFamily="18" charset="0"/>
              </a:rPr>
              <a:t>OR</a:t>
            </a:r>
            <a:r>
              <a:rPr lang="pt-BR" sz="2800" b="1" dirty="0">
                <a:latin typeface="Cambria" panose="02040503050406030204" pitchFamily="18" charset="0"/>
              </a:rPr>
              <a:t> DE VERIFICARE A CUNOȘTINȚELOR DE LIMBĂ MODERNĂ SAU MATERNĂ</a:t>
            </a:r>
            <a:r>
              <a:rPr lang="ro-RO" sz="2800" b="1" dirty="0">
                <a:latin typeface="Cambria" panose="02040503050406030204" pitchFamily="18" charset="0"/>
              </a:rPr>
              <a:t>  </a:t>
            </a:r>
            <a:endParaRPr lang="en-US" sz="2800" b="1" dirty="0">
              <a:latin typeface="Cambria" panose="02040503050406030204" pitchFamily="18" charset="0"/>
            </a:endParaRPr>
          </a:p>
        </p:txBody>
      </p:sp>
    </p:spTree>
    <p:extLst>
      <p:ext uri="{BB962C8B-B14F-4D97-AF65-F5344CB8AC3E}">
        <p14:creationId xmlns:p14="http://schemas.microsoft.com/office/powerpoint/2010/main" val="1447476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1" y="1852246"/>
            <a:ext cx="9601196" cy="4023622"/>
          </a:xfrm>
        </p:spPr>
        <p:txBody>
          <a:bodyPr/>
          <a:lstStyle/>
          <a:p>
            <a:pPr marL="109728" indent="0">
              <a:buNone/>
            </a:pPr>
            <a:r>
              <a:rPr lang="ro-RO" sz="2000" b="1" dirty="0">
                <a:ln w="3175" cmpd="sng">
                  <a:noFill/>
                </a:ln>
                <a:solidFill>
                  <a:schemeClr val="bg2">
                    <a:lumMod val="50000"/>
                  </a:schemeClr>
                </a:solidFill>
                <a:latin typeface="Cambria" panose="02040503050406030204" pitchFamily="18" charset="0"/>
              </a:rPr>
              <a:t>ETAPA</a:t>
            </a:r>
            <a:r>
              <a:rPr lang="ro-RO" b="1" dirty="0">
                <a:ln w="3175" cmpd="sng">
                  <a:noFill/>
                </a:ln>
                <a:solidFill>
                  <a:schemeClr val="bg2">
                    <a:lumMod val="50000"/>
                  </a:schemeClr>
                </a:solidFill>
                <a:latin typeface="Cambria" panose="02040503050406030204" pitchFamily="18" charset="0"/>
              </a:rPr>
              <a:t>  a II-a</a:t>
            </a:r>
          </a:p>
          <a:p>
            <a:pPr algn="just">
              <a:buFont typeface="Arial" panose="020B0604020202020204" pitchFamily="34" charset="0"/>
              <a:buChar char="•"/>
            </a:pPr>
            <a:r>
              <a:rPr lang="en-US" sz="2800" b="1" dirty="0">
                <a:latin typeface="Cambria" panose="02040503050406030204" pitchFamily="18" charset="0"/>
              </a:rPr>
              <a:t>31 </a:t>
            </a:r>
            <a:r>
              <a:rPr lang="en-US" sz="2800" b="1" dirty="0" err="1">
                <a:latin typeface="Cambria" panose="02040503050406030204" pitchFamily="18" charset="0"/>
              </a:rPr>
              <a:t>iulie</a:t>
            </a:r>
            <a:r>
              <a:rPr lang="en-US" sz="2800" b="1" dirty="0">
                <a:latin typeface="Cambria" panose="02040503050406030204" pitchFamily="18" charset="0"/>
              </a:rPr>
              <a:t> 2023</a:t>
            </a:r>
            <a:r>
              <a:rPr lang="ro-RO" dirty="0">
                <a:latin typeface="Cambria" panose="02040503050406030204" pitchFamily="18" charset="0"/>
              </a:rPr>
              <a:t>- </a:t>
            </a:r>
            <a:r>
              <a:rPr lang="en-US" dirty="0" err="1">
                <a:latin typeface="Cambria" panose="02040503050406030204" pitchFamily="18" charset="0"/>
              </a:rPr>
              <a:t>Înscrierea</a:t>
            </a:r>
            <a:r>
              <a:rPr lang="en-US" dirty="0">
                <a:latin typeface="Cambria" panose="02040503050406030204" pitchFamily="18" charset="0"/>
              </a:rPr>
              <a:t> </a:t>
            </a:r>
            <a:r>
              <a:rPr lang="en-US" dirty="0" err="1">
                <a:latin typeface="Cambria" panose="02040503050406030204" pitchFamily="18" charset="0"/>
              </a:rPr>
              <a:t>pentru</a:t>
            </a:r>
            <a:r>
              <a:rPr lang="en-US" dirty="0">
                <a:latin typeface="Cambria" panose="02040503050406030204" pitchFamily="18" charset="0"/>
              </a:rPr>
              <a:t> </a:t>
            </a:r>
            <a:r>
              <a:rPr lang="pt-BR" dirty="0">
                <a:latin typeface="Cambria" panose="02040503050406030204" pitchFamily="18" charset="0"/>
              </a:rPr>
              <a:t>probele de verificare a cunoștințelor de limbă modernă sau maternă</a:t>
            </a:r>
            <a:r>
              <a:rPr lang="ro-RO" dirty="0">
                <a:latin typeface="Cambria" panose="02040503050406030204" pitchFamily="18" charset="0"/>
              </a:rPr>
              <a:t> </a:t>
            </a:r>
          </a:p>
          <a:p>
            <a:pPr algn="just">
              <a:buFont typeface="Arial" panose="020B0604020202020204" pitchFamily="34" charset="0"/>
              <a:buChar char="•"/>
            </a:pPr>
            <a:r>
              <a:rPr lang="en-US" sz="2800" b="1" dirty="0">
                <a:latin typeface="Cambria" panose="02040503050406030204" pitchFamily="18" charset="0"/>
              </a:rPr>
              <a:t>01</a:t>
            </a:r>
            <a:r>
              <a:rPr lang="ro-RO" sz="2800" b="1" dirty="0">
                <a:latin typeface="Cambria" panose="02040503050406030204" pitchFamily="18" charset="0"/>
              </a:rPr>
              <a:t> - </a:t>
            </a:r>
            <a:r>
              <a:rPr lang="en-US" sz="2800" b="1" dirty="0">
                <a:latin typeface="Cambria" panose="02040503050406030204" pitchFamily="18" charset="0"/>
              </a:rPr>
              <a:t>02 august 2023</a:t>
            </a:r>
            <a:r>
              <a:rPr lang="ro-RO" dirty="0">
                <a:latin typeface="Cambria" panose="02040503050406030204" pitchFamily="18" charset="0"/>
              </a:rPr>
              <a:t>- </a:t>
            </a:r>
            <a:r>
              <a:rPr lang="vi-VN" dirty="0">
                <a:latin typeface="Cambria" panose="02040503050406030204" pitchFamily="18" charset="0"/>
              </a:rPr>
              <a:t>Desfășurarea probelor de </a:t>
            </a:r>
            <a:r>
              <a:rPr lang="pt-BR" dirty="0">
                <a:latin typeface="Cambria" panose="02040503050406030204" pitchFamily="18" charset="0"/>
              </a:rPr>
              <a:t>de verificare a cunoștințelor de limbă modernă sau maternă</a:t>
            </a:r>
            <a:r>
              <a:rPr lang="ro-RO" dirty="0">
                <a:latin typeface="Cambria" panose="02040503050406030204" pitchFamily="18" charset="0"/>
              </a:rPr>
              <a:t> </a:t>
            </a:r>
          </a:p>
          <a:p>
            <a:pPr algn="just">
              <a:buFont typeface="Arial" panose="020B0604020202020204" pitchFamily="34" charset="0"/>
              <a:buChar char="•"/>
            </a:pPr>
            <a:r>
              <a:rPr lang="en-US" sz="2800" b="1" dirty="0">
                <a:latin typeface="Cambria" panose="02040503050406030204" pitchFamily="18" charset="0"/>
              </a:rPr>
              <a:t>03</a:t>
            </a:r>
            <a:r>
              <a:rPr lang="ro-RO" sz="2800" b="1" dirty="0">
                <a:latin typeface="Cambria" panose="02040503050406030204" pitchFamily="18" charset="0"/>
              </a:rPr>
              <a:t> </a:t>
            </a:r>
            <a:r>
              <a:rPr lang="ro-RO" sz="2800" b="1" dirty="0" smtClean="0">
                <a:latin typeface="Cambria" panose="02040503050406030204" pitchFamily="18" charset="0"/>
              </a:rPr>
              <a:t>– </a:t>
            </a:r>
            <a:r>
              <a:rPr lang="en-US" sz="2800" b="1" dirty="0" smtClean="0">
                <a:latin typeface="Cambria" panose="02040503050406030204" pitchFamily="18" charset="0"/>
              </a:rPr>
              <a:t>04</a:t>
            </a:r>
            <a:r>
              <a:rPr lang="ro-RO" sz="2800" b="1" dirty="0" smtClean="0">
                <a:latin typeface="Cambria" panose="02040503050406030204" pitchFamily="18" charset="0"/>
              </a:rPr>
              <a:t> august</a:t>
            </a:r>
            <a:r>
              <a:rPr lang="en-US" sz="2800" b="1" dirty="0" smtClean="0">
                <a:latin typeface="Cambria" panose="02040503050406030204" pitchFamily="18" charset="0"/>
              </a:rPr>
              <a:t> 2023</a:t>
            </a:r>
            <a:r>
              <a:rPr lang="ro-RO" dirty="0">
                <a:latin typeface="Cambria" panose="02040503050406030204" pitchFamily="18" charset="0"/>
              </a:rPr>
              <a:t>-</a:t>
            </a:r>
            <a:r>
              <a:rPr lang="en-US" dirty="0">
                <a:latin typeface="Cambria" panose="02040503050406030204" pitchFamily="18" charset="0"/>
              </a:rPr>
              <a:t> </a:t>
            </a:r>
            <a:r>
              <a:rPr lang="vi-VN" dirty="0">
                <a:latin typeface="Cambria" panose="02040503050406030204" pitchFamily="18" charset="0"/>
              </a:rPr>
              <a:t>Comunicarea rezultatelor la probele </a:t>
            </a:r>
            <a:r>
              <a:rPr lang="pt-BR" dirty="0">
                <a:latin typeface="Cambria" panose="02040503050406030204" pitchFamily="18" charset="0"/>
              </a:rPr>
              <a:t>de verificare a cunoștințelor de limbă modernă sau maternă</a:t>
            </a:r>
            <a:r>
              <a:rPr lang="ro-RO" dirty="0">
                <a:latin typeface="Cambria" panose="02040503050406030204" pitchFamily="18" charset="0"/>
              </a:rPr>
              <a:t>/</a:t>
            </a:r>
            <a:r>
              <a:rPr lang="en-US" dirty="0" err="1">
                <a:latin typeface="Cambria" panose="02040503050406030204" pitchFamily="18" charset="0"/>
              </a:rPr>
              <a:t>rezolvarea</a:t>
            </a:r>
            <a:r>
              <a:rPr lang="en-US" dirty="0">
                <a:latin typeface="Cambria" panose="02040503050406030204" pitchFamily="18" charset="0"/>
              </a:rPr>
              <a:t> </a:t>
            </a:r>
            <a:r>
              <a:rPr lang="en-US" dirty="0" err="1">
                <a:latin typeface="Cambria" panose="02040503050406030204" pitchFamily="18" charset="0"/>
              </a:rPr>
              <a:t>eventualelor</a:t>
            </a:r>
            <a:r>
              <a:rPr lang="en-US" dirty="0">
                <a:latin typeface="Cambria" panose="02040503050406030204" pitchFamily="18" charset="0"/>
              </a:rPr>
              <a:t> </a:t>
            </a:r>
            <a:r>
              <a:rPr lang="en-US" dirty="0" err="1">
                <a:latin typeface="Cambria" panose="02040503050406030204" pitchFamily="18" charset="0"/>
              </a:rPr>
              <a:t>contestaț</a:t>
            </a:r>
            <a:r>
              <a:rPr lang="ro-RO" dirty="0">
                <a:latin typeface="Cambria" panose="02040503050406030204" pitchFamily="18" charset="0"/>
              </a:rPr>
              <a:t>ii</a:t>
            </a:r>
            <a:endParaRPr lang="en-US" dirty="0">
              <a:latin typeface="Cambria" panose="02040503050406030204" pitchFamily="18" charset="0"/>
            </a:endParaRPr>
          </a:p>
        </p:txBody>
      </p:sp>
      <p:sp>
        <p:nvSpPr>
          <p:cNvPr id="2" name="Title 1"/>
          <p:cNvSpPr>
            <a:spLocks noGrp="1"/>
          </p:cNvSpPr>
          <p:nvPr>
            <p:ph type="title"/>
          </p:nvPr>
        </p:nvSpPr>
        <p:spPr>
          <a:xfrm>
            <a:off x="1295402" y="621324"/>
            <a:ext cx="9601196" cy="1101968"/>
          </a:xfrm>
        </p:spPr>
        <p:txBody>
          <a:bodyPr>
            <a:noAutofit/>
          </a:bodyPr>
          <a:lstStyle/>
          <a:p>
            <a:pPr algn="ctr"/>
            <a:r>
              <a:rPr lang="ro-RO" sz="2800" b="1" dirty="0">
                <a:latin typeface="Cambria" panose="02040503050406030204" pitchFamily="18" charset="0"/>
              </a:rPr>
              <a:t>SUSŢINEREA </a:t>
            </a:r>
            <a:r>
              <a:rPr lang="pt-BR" sz="2800" b="1" dirty="0">
                <a:latin typeface="Cambria" panose="02040503050406030204" pitchFamily="18" charset="0"/>
              </a:rPr>
              <a:t>PROBEL</a:t>
            </a:r>
            <a:r>
              <a:rPr lang="ro-RO" sz="2800" b="1" dirty="0">
                <a:latin typeface="Cambria" panose="02040503050406030204" pitchFamily="18" charset="0"/>
              </a:rPr>
              <a:t>OR</a:t>
            </a:r>
            <a:r>
              <a:rPr lang="pt-BR" sz="2800" b="1" dirty="0">
                <a:latin typeface="Cambria" panose="02040503050406030204" pitchFamily="18" charset="0"/>
              </a:rPr>
              <a:t> DE VERIFICARE A CUNOȘTINȚELOR DE LIMBĂ MODERNĂ SAU MATERNĂ</a:t>
            </a:r>
            <a:endParaRPr lang="en-US" sz="2800" dirty="0"/>
          </a:p>
        </p:txBody>
      </p:sp>
    </p:spTree>
    <p:extLst>
      <p:ext uri="{BB962C8B-B14F-4D97-AF65-F5344CB8AC3E}">
        <p14:creationId xmlns:p14="http://schemas.microsoft.com/office/powerpoint/2010/main" val="1957438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1" y="715109"/>
            <a:ext cx="9601196" cy="5416060"/>
          </a:xfrm>
        </p:spPr>
        <p:txBody>
          <a:bodyPr>
            <a:normAutofit fontScale="92500"/>
          </a:bodyPr>
          <a:lstStyle/>
          <a:p>
            <a:pPr marL="0" indent="0">
              <a:buNone/>
            </a:pPr>
            <a:r>
              <a:rPr lang="ro-RO" b="1" dirty="0">
                <a:solidFill>
                  <a:schemeClr val="bg2">
                    <a:lumMod val="50000"/>
                  </a:schemeClr>
                </a:solidFill>
                <a:latin typeface="Cambria" panose="02040503050406030204" pitchFamily="18" charset="0"/>
              </a:rPr>
              <a:t>ETAPA I</a:t>
            </a:r>
          </a:p>
          <a:p>
            <a:pPr marL="285750" indent="-285750">
              <a:buFont typeface="Arial" panose="020B0604020202020204" pitchFamily="34" charset="0"/>
              <a:buChar char="•"/>
            </a:pPr>
            <a:r>
              <a:rPr lang="en-US" sz="1600" b="1" dirty="0">
                <a:latin typeface="Cambria" panose="02040503050406030204" pitchFamily="18" charset="0"/>
              </a:rPr>
              <a:t>9</a:t>
            </a:r>
            <a:r>
              <a:rPr lang="ro-RO" sz="1600" b="1" dirty="0">
                <a:latin typeface="Cambria" panose="02040503050406030204" pitchFamily="18" charset="0"/>
              </a:rPr>
              <a:t> </a:t>
            </a:r>
            <a:r>
              <a:rPr lang="en-US" sz="1600" b="1" dirty="0" err="1">
                <a:latin typeface="Cambria" panose="02040503050406030204" pitchFamily="18" charset="0"/>
              </a:rPr>
              <a:t>iunie</a:t>
            </a:r>
            <a:r>
              <a:rPr lang="ro-RO" sz="1600" b="1" dirty="0">
                <a:latin typeface="Cambria" panose="02040503050406030204" pitchFamily="18" charset="0"/>
              </a:rPr>
              <a:t> 2023</a:t>
            </a:r>
            <a:r>
              <a:rPr lang="ro-RO" sz="1600" dirty="0">
                <a:latin typeface="Cambria" panose="02040503050406030204" pitchFamily="18" charset="0"/>
              </a:rPr>
              <a:t>- </a:t>
            </a:r>
            <a:r>
              <a:rPr lang="vi-VN" sz="1600" dirty="0">
                <a:latin typeface="Cambria" panose="02040503050406030204" pitchFamily="18" charset="0"/>
              </a:rPr>
              <a:t>Depunerea şi înregistrarea de către părinte/reprezentantul legal a recomandării scrise, de apartenenţă la etnia rromă, la unitatea de învăţământ de provenienţă, în vederea înscrierii elevilor pe locurile speciale pentru rromi </a:t>
            </a:r>
            <a:endParaRPr lang="ro-RO" sz="1600" dirty="0">
              <a:latin typeface="Cambria" panose="02040503050406030204" pitchFamily="18" charset="0"/>
            </a:endParaRPr>
          </a:p>
          <a:p>
            <a:pPr marL="0" indent="0" algn="just">
              <a:buNone/>
            </a:pPr>
            <a:r>
              <a:rPr lang="vi-VN" sz="1600" b="1" dirty="0">
                <a:latin typeface="Cambria" panose="02040503050406030204" pitchFamily="18" charset="0"/>
              </a:rPr>
              <a:t>NOTĂ: </a:t>
            </a:r>
            <a:r>
              <a:rPr lang="vi-VN" sz="1600" i="1" dirty="0">
                <a:latin typeface="Cambria" panose="02040503050406030204" pitchFamily="18" charset="0"/>
              </a:rPr>
              <a:t>Orice recomandare depusă la unitatea de învăţământ ulterior acestei perioade nu va mai fi luată în considerare, pentru nicio etapă de admitere în învăţământul liceal de stat pentru anul şcolar 202</a:t>
            </a:r>
            <a:r>
              <a:rPr lang="ro-RO" sz="1600" i="1" dirty="0">
                <a:latin typeface="Cambria" panose="02040503050406030204" pitchFamily="18" charset="0"/>
              </a:rPr>
              <a:t>2</a:t>
            </a:r>
            <a:r>
              <a:rPr lang="vi-VN" sz="1600" i="1" dirty="0">
                <a:latin typeface="Cambria" panose="02040503050406030204" pitchFamily="18" charset="0"/>
              </a:rPr>
              <a:t>-202</a:t>
            </a:r>
            <a:r>
              <a:rPr lang="ro-RO" sz="1600" i="1" dirty="0">
                <a:latin typeface="Cambria" panose="02040503050406030204" pitchFamily="18" charset="0"/>
              </a:rPr>
              <a:t>3</a:t>
            </a:r>
            <a:r>
              <a:rPr lang="vi-VN" sz="1600" i="1" dirty="0">
                <a:latin typeface="Cambria" panose="02040503050406030204" pitchFamily="18" charset="0"/>
              </a:rPr>
              <a:t>! </a:t>
            </a:r>
            <a:endParaRPr lang="ro-RO" sz="1600" i="1" dirty="0">
              <a:latin typeface="Cambria" panose="02040503050406030204" pitchFamily="18" charset="0"/>
            </a:endParaRPr>
          </a:p>
          <a:p>
            <a:pPr algn="just">
              <a:buFont typeface="Arial" panose="020B0604020202020204" pitchFamily="34" charset="0"/>
              <a:buChar char="•"/>
            </a:pPr>
            <a:r>
              <a:rPr lang="en-US" sz="1600" b="1" dirty="0">
                <a:latin typeface="Cambria" panose="02040503050406030204" pitchFamily="18" charset="0"/>
              </a:rPr>
              <a:t>10</a:t>
            </a:r>
            <a:r>
              <a:rPr lang="ro-RO" sz="1600" b="1" dirty="0">
                <a:latin typeface="Cambria" panose="02040503050406030204" pitchFamily="18" charset="0"/>
              </a:rPr>
              <a:t> – </a:t>
            </a:r>
            <a:r>
              <a:rPr lang="en-US" sz="1600" b="1" dirty="0">
                <a:latin typeface="Cambria" panose="02040503050406030204" pitchFamily="18" charset="0"/>
              </a:rPr>
              <a:t>11</a:t>
            </a:r>
            <a:r>
              <a:rPr lang="ro-RO" sz="1600" b="1" dirty="0">
                <a:latin typeface="Cambria" panose="02040503050406030204" pitchFamily="18" charset="0"/>
              </a:rPr>
              <a:t> iulie 2023-</a:t>
            </a:r>
            <a:r>
              <a:rPr lang="vi-VN" sz="1600" dirty="0">
                <a:latin typeface="Cambria" panose="02040503050406030204" pitchFamily="18" charset="0"/>
              </a:rPr>
              <a:t>Completarea opţiunilor în fişele de înscriere de către candidaţii care solicită înscrierea pe locurile speciale pentru rromi şi de către părinţii acestora, asistaţi de diriginţii claselor a VIII-a, la unitatea de învăţământ</a:t>
            </a:r>
            <a:r>
              <a:rPr lang="ro-RO" sz="1600" dirty="0">
                <a:latin typeface="Cambria" panose="02040503050406030204" pitchFamily="18" charset="0"/>
              </a:rPr>
              <a:t>.</a:t>
            </a:r>
            <a:r>
              <a:rPr lang="vi-VN" sz="1600" dirty="0">
                <a:latin typeface="Cambria" panose="02040503050406030204" pitchFamily="18" charset="0"/>
              </a:rPr>
              <a:t> Introducerea în baza de date computerizată a datelor din fişele de înscriere, verificarea de către părinţi şi candidaţi a corectitudinii datelor din fişa listată de calculator, corectarea eventualelor greşeli în baza de date computerizată şi listarea fişelor corectate din calculator</a:t>
            </a:r>
            <a:r>
              <a:rPr lang="ro-RO" sz="1600" dirty="0">
                <a:latin typeface="Cambria" panose="02040503050406030204" pitchFamily="18" charset="0"/>
              </a:rPr>
              <a:t>.</a:t>
            </a:r>
          </a:p>
          <a:p>
            <a:pPr marL="0" indent="0" algn="just">
              <a:buNone/>
            </a:pPr>
            <a:r>
              <a:rPr lang="vi-VN" sz="1600" b="1" dirty="0">
                <a:latin typeface="Cambria" panose="02040503050406030204" pitchFamily="18" charset="0"/>
              </a:rPr>
              <a:t>NOTĂ: </a:t>
            </a:r>
            <a:r>
              <a:rPr lang="vi-VN" sz="1600" i="1" dirty="0">
                <a:latin typeface="Cambria" panose="02040503050406030204" pitchFamily="18" charset="0"/>
              </a:rPr>
              <a:t>Orice fişă depusă după această dată nu va mai fi luată în considerare. </a:t>
            </a:r>
            <a:endParaRPr lang="ro-RO" sz="1600" i="1" dirty="0">
              <a:latin typeface="Cambria" panose="02040503050406030204" pitchFamily="18" charset="0"/>
            </a:endParaRPr>
          </a:p>
          <a:p>
            <a:pPr marL="0" indent="0" algn="just">
              <a:buNone/>
            </a:pPr>
            <a:r>
              <a:rPr lang="vi-VN" sz="1600" i="1" dirty="0">
                <a:latin typeface="Cambria" panose="02040503050406030204" pitchFamily="18" charset="0"/>
              </a:rPr>
              <a:t>Orice opţiune greşită poate conduce la o repartizare nedorită</a:t>
            </a:r>
            <a:r>
              <a:rPr lang="ro-RO" sz="1600" i="1" dirty="0">
                <a:latin typeface="Cambria" panose="02040503050406030204" pitchFamily="18" charset="0"/>
              </a:rPr>
              <a:t>!</a:t>
            </a:r>
          </a:p>
          <a:p>
            <a:pPr algn="just">
              <a:buFont typeface="Arial" panose="020B0604020202020204" pitchFamily="34" charset="0"/>
              <a:buChar char="•"/>
            </a:pPr>
            <a:r>
              <a:rPr lang="en-US" sz="1600" b="1" dirty="0">
                <a:latin typeface="Cambria" panose="02040503050406030204" pitchFamily="18" charset="0"/>
              </a:rPr>
              <a:t>13</a:t>
            </a:r>
            <a:r>
              <a:rPr lang="ro-RO" sz="1600" b="1" dirty="0">
                <a:latin typeface="Cambria" panose="02040503050406030204" pitchFamily="18" charset="0"/>
              </a:rPr>
              <a:t> iulie 2023</a:t>
            </a:r>
            <a:r>
              <a:rPr lang="ro-RO" sz="1600" i="1" dirty="0">
                <a:latin typeface="Cambria" panose="02040503050406030204" pitchFamily="18" charset="0"/>
              </a:rPr>
              <a:t>-</a:t>
            </a:r>
            <a:r>
              <a:rPr lang="vi-VN" sz="1600" dirty="0">
                <a:latin typeface="Cambria" panose="02040503050406030204" pitchFamily="18" charset="0"/>
              </a:rPr>
              <a:t>Repartizarea candidaţilor pe locurile speciale pentru rromi şi comunicarea rezultatelor candidaţilor</a:t>
            </a:r>
            <a:r>
              <a:rPr lang="ro-RO" sz="1600" dirty="0">
                <a:latin typeface="Cambria" panose="02040503050406030204" pitchFamily="18" charset="0"/>
              </a:rPr>
              <a:t>.</a:t>
            </a:r>
            <a:r>
              <a:rPr lang="vi-VN" sz="1600" dirty="0">
                <a:latin typeface="Cambria" panose="02040503050406030204" pitchFamily="18" charset="0"/>
              </a:rPr>
              <a:t> Repartizarea candidaţilor pe locurile speciale pentru rromi se face computerizat într-o sesiune distinctă, în ordinea descrescătoare a mediei de admitere şi pe baza opţiunilor completate în fişa de înscriere. </a:t>
            </a:r>
            <a:endParaRPr lang="ro-RO" sz="1600" dirty="0">
              <a:latin typeface="Cambria" panose="02040503050406030204" pitchFamily="18" charset="0"/>
            </a:endParaRPr>
          </a:p>
          <a:p>
            <a:pPr marL="0" indent="0" algn="just">
              <a:buNone/>
            </a:pPr>
            <a:r>
              <a:rPr lang="vi-VN" sz="1600" b="1" dirty="0">
                <a:latin typeface="Cambria" panose="02040503050406030204" pitchFamily="18" charset="0"/>
              </a:rPr>
              <a:t>NOTĂ: </a:t>
            </a:r>
            <a:r>
              <a:rPr lang="vi-VN" sz="1600" i="1" dirty="0">
                <a:latin typeface="Cambria" panose="02040503050406030204" pitchFamily="18" charset="0"/>
              </a:rPr>
              <a:t>Candidaţii nerepartizaţi pe locurile speciale pentru rromi, precum şi cei care au fost repartizaţi, dar care solicită, în scris, renunţarea la locul pe care au fost repartizaţi</a:t>
            </a:r>
            <a:r>
              <a:rPr lang="ro-RO" sz="1600" i="1" dirty="0">
                <a:latin typeface="Cambria" panose="02040503050406030204" pitchFamily="18" charset="0"/>
              </a:rPr>
              <a:t>,</a:t>
            </a:r>
            <a:r>
              <a:rPr lang="vi-VN" sz="1600" i="1" dirty="0">
                <a:latin typeface="Cambria" panose="02040503050406030204" pitchFamily="18" charset="0"/>
              </a:rPr>
              <a:t> pot solicita şi primi o nouă fişă de înscriere pentru a putea participa la prima etapă de repartizare computerizată şi admitere în învăţământul liceal de stat pentru candidaţii din seria curentă, precum şi pentru cei din seriile anterioare care nu împlinesc 18 ani până la data începerii cursurilor anului şcolar 202</a:t>
            </a:r>
            <a:r>
              <a:rPr lang="en-US" sz="1600" i="1" dirty="0">
                <a:latin typeface="Cambria" panose="02040503050406030204" pitchFamily="18" charset="0"/>
              </a:rPr>
              <a:t>3</a:t>
            </a:r>
            <a:r>
              <a:rPr lang="vi-VN" sz="1600" i="1" dirty="0">
                <a:latin typeface="Cambria" panose="02040503050406030204" pitchFamily="18" charset="0"/>
              </a:rPr>
              <a:t>-202</a:t>
            </a:r>
            <a:r>
              <a:rPr lang="en-US" sz="1600" i="1" dirty="0">
                <a:latin typeface="Cambria" panose="02040503050406030204" pitchFamily="18" charset="0"/>
              </a:rPr>
              <a:t>4</a:t>
            </a:r>
          </a:p>
        </p:txBody>
      </p:sp>
      <p:sp>
        <p:nvSpPr>
          <p:cNvPr id="2" name="Title 1"/>
          <p:cNvSpPr>
            <a:spLocks noGrp="1"/>
          </p:cNvSpPr>
          <p:nvPr>
            <p:ph type="title"/>
          </p:nvPr>
        </p:nvSpPr>
        <p:spPr>
          <a:xfrm>
            <a:off x="1295402" y="187569"/>
            <a:ext cx="9601196" cy="527539"/>
          </a:xfrm>
        </p:spPr>
        <p:txBody>
          <a:bodyPr>
            <a:normAutofit/>
          </a:bodyPr>
          <a:lstStyle/>
          <a:p>
            <a:r>
              <a:rPr lang="it-IT" sz="2800" b="1" dirty="0">
                <a:latin typeface="Cambria" panose="02040503050406030204" pitchFamily="18" charset="0"/>
              </a:rPr>
              <a:t>Admiterea candidaților pe locurile speciale pentru rromi</a:t>
            </a:r>
            <a:endParaRPr lang="en-US" sz="2800" dirty="0"/>
          </a:p>
        </p:txBody>
      </p:sp>
    </p:spTree>
    <p:extLst>
      <p:ext uri="{BB962C8B-B14F-4D97-AF65-F5344CB8AC3E}">
        <p14:creationId xmlns:p14="http://schemas.microsoft.com/office/powerpoint/2010/main" val="323015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1" y="1148863"/>
            <a:ext cx="9601196" cy="4727006"/>
          </a:xfrm>
        </p:spPr>
        <p:txBody>
          <a:bodyPr>
            <a:normAutofit fontScale="92500" lnSpcReduction="20000"/>
          </a:bodyPr>
          <a:lstStyle/>
          <a:p>
            <a:pPr marL="0" indent="0">
              <a:buNone/>
            </a:pPr>
            <a:r>
              <a:rPr lang="ro-RO" sz="2000" b="1" dirty="0">
                <a:solidFill>
                  <a:schemeClr val="bg2">
                    <a:lumMod val="50000"/>
                  </a:schemeClr>
                </a:solidFill>
                <a:latin typeface="Cambria" panose="02040503050406030204" pitchFamily="18" charset="0"/>
              </a:rPr>
              <a:t>ETAPA I</a:t>
            </a:r>
          </a:p>
          <a:p>
            <a:pPr algn="just"/>
            <a:r>
              <a:rPr lang="en-US" sz="1900" b="1" dirty="0">
                <a:latin typeface="Cambria" panose="02040503050406030204" pitchFamily="18" charset="0"/>
              </a:rPr>
              <a:t>09 </a:t>
            </a:r>
            <a:r>
              <a:rPr lang="ro-RO" sz="1900" b="1" dirty="0" smtClean="0">
                <a:latin typeface="Cambria" panose="02040503050406030204" pitchFamily="18" charset="0"/>
              </a:rPr>
              <a:t>iunie </a:t>
            </a:r>
            <a:r>
              <a:rPr lang="en-US" sz="1900" b="1" dirty="0" smtClean="0">
                <a:latin typeface="Cambria" panose="02040503050406030204" pitchFamily="18" charset="0"/>
              </a:rPr>
              <a:t>2023</a:t>
            </a:r>
            <a:r>
              <a:rPr lang="ro-RO" sz="1900" dirty="0">
                <a:latin typeface="Cambria" panose="02040503050406030204" pitchFamily="18" charset="0"/>
              </a:rPr>
              <a:t>- </a:t>
            </a:r>
            <a:r>
              <a:rPr lang="vi-VN" sz="1900" dirty="0">
                <a:latin typeface="Cambria" panose="02040503050406030204" pitchFamily="18" charset="0"/>
              </a:rPr>
              <a:t>Obținerea certificatului de orientare școlară și profesională emis de Centrul Județean/ al Municipiului București de Resurse și Asistență Educațională (CJRAE/CMBRAE), care atestă existența unei cerințe educaționale speciale a elevului.</a:t>
            </a:r>
            <a:endParaRPr lang="ro-RO" sz="1900" dirty="0">
              <a:latin typeface="Cambria" panose="02040503050406030204" pitchFamily="18" charset="0"/>
            </a:endParaRPr>
          </a:p>
          <a:p>
            <a:pPr marL="0" indent="0" algn="just">
              <a:buNone/>
            </a:pPr>
            <a:r>
              <a:rPr lang="vi-VN" sz="1900" b="1" dirty="0">
                <a:latin typeface="Cambria" panose="02040503050406030204" pitchFamily="18" charset="0"/>
              </a:rPr>
              <a:t>NOTĂ: </a:t>
            </a:r>
            <a:r>
              <a:rPr lang="vi-VN" sz="1900" i="1" dirty="0">
                <a:latin typeface="Cambria" panose="02040503050406030204" pitchFamily="18" charset="0"/>
              </a:rPr>
              <a:t>Certificatul de orientare școlară și profesională este singurul document acceptat, conform prevederilor art.</a:t>
            </a:r>
            <a:r>
              <a:rPr lang="en-GB" sz="1900" i="1" dirty="0">
                <a:latin typeface="Cambria" panose="02040503050406030204" pitchFamily="18" charset="0"/>
              </a:rPr>
              <a:t> </a:t>
            </a:r>
            <a:r>
              <a:rPr lang="vi-VN" sz="1900" i="1" dirty="0">
                <a:latin typeface="Cambria" panose="02040503050406030204" pitchFamily="18" charset="0"/>
              </a:rPr>
              <a:t>3, litera m) din OMECTS nr.</a:t>
            </a:r>
            <a:r>
              <a:rPr lang="ro-RO" sz="1900" i="1" dirty="0">
                <a:latin typeface="Cambria" panose="02040503050406030204" pitchFamily="18" charset="0"/>
              </a:rPr>
              <a:t> </a:t>
            </a:r>
            <a:r>
              <a:rPr lang="vi-VN" sz="1900" i="1" dirty="0">
                <a:latin typeface="Cambria" panose="02040503050406030204" pitchFamily="18" charset="0"/>
              </a:rPr>
              <a:t>5574/2011, cu modificările ulterioare, pentru admiterea pe locurile distinct alocate candidaților cu CES în unitățile de învățământ de masă. </a:t>
            </a:r>
            <a:endParaRPr lang="ro-RO" sz="1900" i="1" dirty="0">
              <a:latin typeface="Cambria" panose="02040503050406030204" pitchFamily="18" charset="0"/>
            </a:endParaRPr>
          </a:p>
          <a:p>
            <a:pPr algn="just">
              <a:buFont typeface="Arial" panose="020B0604020202020204" pitchFamily="34" charset="0"/>
              <a:buChar char="•"/>
            </a:pPr>
            <a:r>
              <a:rPr lang="en-US" sz="1900" b="1" dirty="0">
                <a:latin typeface="Cambria" panose="02040503050406030204" pitchFamily="18" charset="0"/>
              </a:rPr>
              <a:t>09 </a:t>
            </a:r>
            <a:r>
              <a:rPr lang="ro-RO" sz="1900" b="1" dirty="0" smtClean="0">
                <a:latin typeface="Cambria" panose="02040503050406030204" pitchFamily="18" charset="0"/>
              </a:rPr>
              <a:t>iunie </a:t>
            </a:r>
            <a:r>
              <a:rPr lang="en-US" sz="1900" b="1" dirty="0" smtClean="0">
                <a:latin typeface="Cambria" panose="02040503050406030204" pitchFamily="18" charset="0"/>
              </a:rPr>
              <a:t>2023</a:t>
            </a:r>
            <a:r>
              <a:rPr lang="ro-RO" sz="1900" dirty="0">
                <a:latin typeface="Cambria" panose="02040503050406030204" pitchFamily="18" charset="0"/>
              </a:rPr>
              <a:t>- </a:t>
            </a:r>
            <a:r>
              <a:rPr lang="vi-VN" sz="1900" dirty="0">
                <a:latin typeface="Cambria" panose="02040503050406030204" pitchFamily="18" charset="0"/>
              </a:rPr>
              <a:t>Depunerea și înregistrarea de către părinte/reprezentantul legal, la unitatea de învățământ de proveniență, a certificatului de orientare școlară și profesională emis CJRAE/CMBRAE, care atestă existența unei cerințe educaționale speciale a elevului, în vederea înscrierii acestora pe locurile distinct alocate în unități de învățământ de masă</a:t>
            </a:r>
            <a:r>
              <a:rPr lang="en-GB" sz="1900" dirty="0">
                <a:latin typeface="Cambria" panose="02040503050406030204" pitchFamily="18" charset="0"/>
              </a:rPr>
              <a:t>.</a:t>
            </a:r>
            <a:endParaRPr lang="ro-RO" sz="1900" dirty="0">
              <a:latin typeface="Cambria" panose="02040503050406030204" pitchFamily="18" charset="0"/>
            </a:endParaRPr>
          </a:p>
          <a:p>
            <a:pPr algn="just">
              <a:buFont typeface="Arial" panose="020B0604020202020204" pitchFamily="34" charset="0"/>
              <a:buChar char="•"/>
            </a:pPr>
            <a:r>
              <a:rPr lang="ro-RO" sz="1900" b="1" dirty="0">
                <a:latin typeface="Cambria" panose="02040503050406030204" pitchFamily="18" charset="0"/>
              </a:rPr>
              <a:t>2</a:t>
            </a:r>
            <a:r>
              <a:rPr lang="en-US" sz="1900" b="1" dirty="0">
                <a:latin typeface="Cambria" panose="02040503050406030204" pitchFamily="18" charset="0"/>
              </a:rPr>
              <a:t> </a:t>
            </a:r>
            <a:r>
              <a:rPr lang="en-US" sz="1900" b="1" dirty="0" err="1">
                <a:latin typeface="Cambria" panose="02040503050406030204" pitchFamily="18" charset="0"/>
              </a:rPr>
              <a:t>iunie</a:t>
            </a:r>
            <a:r>
              <a:rPr lang="en-US" sz="1900" b="1" dirty="0">
                <a:latin typeface="Cambria" panose="02040503050406030204" pitchFamily="18" charset="0"/>
              </a:rPr>
              <a:t> </a:t>
            </a:r>
            <a:r>
              <a:rPr lang="ro-RO" sz="1900" b="1" dirty="0">
                <a:latin typeface="Cambria" panose="02040503050406030204" pitchFamily="18" charset="0"/>
              </a:rPr>
              <a:t>2023</a:t>
            </a:r>
            <a:r>
              <a:rPr lang="ro-RO" sz="1900" dirty="0">
                <a:latin typeface="Cambria" panose="02040503050406030204" pitchFamily="18" charset="0"/>
              </a:rPr>
              <a:t>- </a:t>
            </a:r>
            <a:r>
              <a:rPr lang="vi-VN" sz="1900" dirty="0">
                <a:latin typeface="Cambria" panose="02040503050406030204" pitchFamily="18" charset="0"/>
              </a:rPr>
              <a:t>Ședințe de informare și instruire cu părinții și elevii, organizate de profesorii diriginți, privind admiterea pe locurile distinct alocate în unitățile de învățământ de masă pentru elevii cu CES. </a:t>
            </a:r>
            <a:endParaRPr lang="ro-RO" sz="1900" dirty="0">
              <a:latin typeface="Cambria" panose="02040503050406030204" pitchFamily="18" charset="0"/>
            </a:endParaRPr>
          </a:p>
          <a:p>
            <a:pPr marL="0" indent="0" algn="just">
              <a:buNone/>
            </a:pPr>
            <a:r>
              <a:rPr lang="vi-VN" sz="1900" b="1" dirty="0">
                <a:latin typeface="Cambria" panose="02040503050406030204" pitchFamily="18" charset="0"/>
              </a:rPr>
              <a:t>NOTĂ: </a:t>
            </a:r>
            <a:r>
              <a:rPr lang="vi-VN" sz="1900" i="1" dirty="0">
                <a:latin typeface="Cambria" panose="02040503050406030204" pitchFamily="18" charset="0"/>
              </a:rPr>
              <a:t>Ședințele vizează orientarea școlară a elevilor cu CES care doresc să candideze pe locuri distinct alocate în unități de învățământ de masă și la acestea pot participa, în calitate de invitați, reprezentanți ai unităților de învățământ liceal, profesional și profesional dual de masă, specialiști din </a:t>
            </a:r>
            <a:r>
              <a:rPr lang="vi-VN" sz="1900" i="1">
                <a:latin typeface="Cambria" panose="02040503050406030204" pitchFamily="18" charset="0"/>
              </a:rPr>
              <a:t>cadrul </a:t>
            </a:r>
            <a:r>
              <a:rPr lang="vi-VN" sz="1900" i="1" smtClean="0">
                <a:latin typeface="Cambria" panose="02040503050406030204" pitchFamily="18" charset="0"/>
              </a:rPr>
              <a:t>CJRAE/CMBRAE</a:t>
            </a:r>
            <a:r>
              <a:rPr lang="vi-VN" sz="1900" i="1" dirty="0">
                <a:latin typeface="Cambria" panose="02040503050406030204" pitchFamily="18" charset="0"/>
              </a:rPr>
              <a:t>, precum și alți factori reprezentativi. După fiecare ședință, se va întocmi proces-verbal de informare/instruire</a:t>
            </a:r>
            <a:r>
              <a:rPr lang="en-GB" sz="1900" i="1" dirty="0">
                <a:latin typeface="Cambria" panose="02040503050406030204" pitchFamily="18" charset="0"/>
              </a:rPr>
              <a:t>.</a:t>
            </a:r>
            <a:endParaRPr lang="ro-RO" sz="1900" i="1" dirty="0">
              <a:latin typeface="Cambria" panose="02040503050406030204" pitchFamily="18" charset="0"/>
            </a:endParaRPr>
          </a:p>
          <a:p>
            <a:pPr algn="just">
              <a:buFont typeface="Arial" panose="020B0604020202020204" pitchFamily="34" charset="0"/>
              <a:buChar char="•"/>
            </a:pPr>
            <a:endParaRPr lang="en-US" sz="1800" b="1" i="1" dirty="0">
              <a:latin typeface="Cambria" panose="02040503050406030204" pitchFamily="18" charset="0"/>
            </a:endParaRPr>
          </a:p>
        </p:txBody>
      </p:sp>
      <p:sp>
        <p:nvSpPr>
          <p:cNvPr id="2" name="Title 1"/>
          <p:cNvSpPr>
            <a:spLocks noGrp="1"/>
          </p:cNvSpPr>
          <p:nvPr>
            <p:ph type="title"/>
          </p:nvPr>
        </p:nvSpPr>
        <p:spPr>
          <a:xfrm>
            <a:off x="1295402" y="246185"/>
            <a:ext cx="9601196" cy="926123"/>
          </a:xfrm>
        </p:spPr>
        <p:txBody>
          <a:bodyPr>
            <a:normAutofit fontScale="90000"/>
          </a:bodyPr>
          <a:lstStyle/>
          <a:p>
            <a:pPr algn="ctr"/>
            <a:r>
              <a:rPr lang="vi-VN" sz="2800" b="1" dirty="0">
                <a:latin typeface="Cambria" panose="02040503050406030204" pitchFamily="18" charset="0"/>
              </a:rPr>
              <a:t>Admiterea candidaților pe locurile distinct alocate candidaților cu CES în unitățile de învățământ de masă </a:t>
            </a:r>
            <a:endParaRPr lang="en-US" sz="2800" b="1" dirty="0">
              <a:latin typeface="Cambria" panose="02040503050406030204" pitchFamily="18" charset="0"/>
            </a:endParaRPr>
          </a:p>
        </p:txBody>
      </p:sp>
    </p:spTree>
    <p:extLst>
      <p:ext uri="{BB962C8B-B14F-4D97-AF65-F5344CB8AC3E}">
        <p14:creationId xmlns:p14="http://schemas.microsoft.com/office/powerpoint/2010/main" val="6905987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1814</TotalTime>
  <Words>4513</Words>
  <Application>Microsoft Office PowerPoint</Application>
  <PresentationFormat>Widescreen</PresentationFormat>
  <Paragraphs>198</Paragraphs>
  <Slides>33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33</vt:i4>
      </vt:variant>
    </vt:vector>
  </HeadingPairs>
  <TitlesOfParts>
    <vt:vector size="43" baseType="lpstr">
      <vt:lpstr>Arial</vt:lpstr>
      <vt:lpstr>Cambria</vt:lpstr>
      <vt:lpstr>Cambria Math</vt:lpstr>
      <vt:lpstr>Lucida Sans Unicode</vt:lpstr>
      <vt:lpstr>Times New Roman</vt:lpstr>
      <vt:lpstr>Verdana</vt:lpstr>
      <vt:lpstr>Wingdings</vt:lpstr>
      <vt:lpstr>Wingdings 2</vt:lpstr>
      <vt:lpstr>Wingdings 3</vt:lpstr>
      <vt:lpstr>Concourse</vt:lpstr>
      <vt:lpstr>ADMITEREA</vt:lpstr>
      <vt:lpstr>CADRUL LEGISLATIV  Admiterea în învățământul liceal </vt:lpstr>
      <vt:lpstr>SUSŢINEREA PROBELOR DE APTITUDINI</vt:lpstr>
      <vt:lpstr>SUSŢINEREA PROBELOR DE APTITUDINI</vt:lpstr>
      <vt:lpstr>SUSŢINEREA PROBELOR DE APTITUDINI</vt:lpstr>
      <vt:lpstr>SUSŢINEREA PROBELOR DE VERIFICARE A CUNOȘTINȚELOR DE LIMBĂ MODERNĂ SAU MATERNĂ  </vt:lpstr>
      <vt:lpstr>SUSŢINEREA PROBELOR DE VERIFICARE A CUNOȘTINȚELOR DE LIMBĂ MODERNĂ SAU MATERNĂ</vt:lpstr>
      <vt:lpstr>Admiterea candidaților pe locurile speciale pentru rromi</vt:lpstr>
      <vt:lpstr>Admiterea candidaților pe locurile distinct alocate candidaților cu CES în unitățile de învățământ de masă </vt:lpstr>
      <vt:lpstr>Admiterea candidaților pe locurile distinct alocate candidaților cu CES în unitățile de învățământ de masă </vt:lpstr>
      <vt:lpstr>ETAPA de repartizare computerizată și admitere în învățământul liceal de stat pentru candidații din seria curentă, precum și pentru cei din seriile anterioare care nu împlinesc 18 ani până la data începerii cursurilor anului școlar 2023-2024</vt:lpstr>
      <vt:lpstr>ETAPA de repartizare computerizată și admitere în învățământul liceal de stat pentru candidații din seria curentă, precum și pentru cei din seriile anterioare care nu împlinesc 18 ani până la data începerii cursurilor anului școlar 2022-2023</vt:lpstr>
      <vt:lpstr>SITUAȚII SPECIALE APĂRUTE DUPĂ REPARTIZAREA COMPUTERIZATĂ</vt:lpstr>
      <vt:lpstr>SITUAȚII SPECIALE APĂRUTE DUPĂ REPARTIZAREA COMPUTERIZATĂ</vt:lpstr>
      <vt:lpstr>A DOUA ETAPĂ de admitere în învățământul liceal de stat pentru candidații din seria curentă, precum și pentru cei din seriile anterioare care nu împlinesc 18 ani până la data începerii cursurilor anului școlar 2022-2023</vt:lpstr>
      <vt:lpstr>A DOUA ETAPĂ de admitere în învățământul liceal de stat pentru candidații din seria curentă, precum și pentru cei din seriile anterioare care nu împlinesc 18 ani până la data începerii cursurilor anului școlar 2023-2024</vt:lpstr>
      <vt:lpstr> Calculul mediei de admitere utilizate pentru admiterea în învățământul liceal pentru anul școlar 2023-2024 </vt:lpstr>
      <vt:lpstr> Calculul mediei finale de admitere utilizate pentru admiterea în învățământul liceal vocațional, profilurile artistic, sportiv, teologic și militar,  pentru anul școlar 2023-2024 </vt:lpstr>
      <vt:lpstr>CADRUL LEGISLATIV  Admitere învățământ profesional și dual de stat</vt:lpstr>
      <vt:lpstr>Admiterea candidaţilor pe locurile speciale pentru romi în învăţămâtul profesional şi dual </vt:lpstr>
      <vt:lpstr>Admiterea candidaţilor pe locurile speciale pentru romi în învăţămâtul profesional şi dual </vt:lpstr>
      <vt:lpstr>ADMITEREA CANDIDAŢILOR PE LOCURILE DISTINCT ALOCATE CANDIDAŢILOR CU CES ÎN UNITĂŢILE DE ÎNVĂŢĂMÂNT DE MASĂ</vt:lpstr>
      <vt:lpstr>ADMITEREA CANDIDAŢILOR PE LOCURILE DISTINCT ALOCATE CANDIDAŢILOR CU CES ÎN UNITĂŢILE DE ÎNVĂŢĂMÂNT DE MASĂ</vt:lpstr>
      <vt:lpstr>Admiterea în învăţământul profesional de stat şi învăţământul dual</vt:lpstr>
      <vt:lpstr>Admiterea în învăţământul profesional de stat şi învăţământul dual</vt:lpstr>
      <vt:lpstr>(1)Calculul mediei de admitere în învățământul profesional se face cf. prevederilor OME nr. 5443/2022, care modifică OMENCȘ nr. 5068/2016,  astfel:</vt:lpstr>
      <vt:lpstr>(1)Calculul mediei de admitere în învățământul dual se face cf. prevederilor OME nr.  5442/2022, care modifică OMEN nr. 3556/2017, astfel:</vt:lpstr>
      <vt:lpstr>(2)Calculul mediei de admitere în învățământul dual</vt:lpstr>
      <vt:lpstr>ADMITEREA ELEVILOR OLIMPICI ȘI A CETĂȚENILOR UCRAINIENI</vt:lpstr>
      <vt:lpstr>ADMITEREA ELEVILOR OLIMPICI ȘI A CETĂȚENILOR UCRAINIENI</vt:lpstr>
      <vt:lpstr>Admiterea candidaților pentru învățământul special</vt:lpstr>
      <vt:lpstr>Admiterea candidaților pentru învățământul seral și pentru cel cu frecvență redusă</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Scenariul lecției</dc:title>
  <dc:creator>SGEVAM</dc:creator>
  <cp:lastModifiedBy>user</cp:lastModifiedBy>
  <cp:revision>163</cp:revision>
  <cp:lastPrinted>2022-03-30T07:25:47Z</cp:lastPrinted>
  <dcterms:created xsi:type="dcterms:W3CDTF">2020-06-09T18:55:38Z</dcterms:created>
  <dcterms:modified xsi:type="dcterms:W3CDTF">2023-03-03T04:56:59Z</dcterms:modified>
</cp:coreProperties>
</file>